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4" r:id="rId40"/>
    <p:sldId id="305" r:id="rId41"/>
    <p:sldId id="306" r:id="rId42"/>
    <p:sldId id="291" r:id="rId43"/>
    <p:sldId id="292" r:id="rId44"/>
    <p:sldId id="293" r:id="rId45"/>
    <p:sldId id="294" r:id="rId46"/>
    <p:sldId id="295" r:id="rId47"/>
    <p:sldId id="298" r:id="rId48"/>
    <p:sldId id="296" r:id="rId49"/>
    <p:sldId id="297" r:id="rId50"/>
    <p:sldId id="299" r:id="rId51"/>
    <p:sldId id="307" r:id="rId52"/>
    <p:sldId id="308" r:id="rId53"/>
    <p:sldId id="309" r:id="rId54"/>
    <p:sldId id="310" r:id="rId55"/>
    <p:sldId id="311" r:id="rId56"/>
    <p:sldId id="312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13" r:id="rId65"/>
    <p:sldId id="322" r:id="rId66"/>
    <p:sldId id="314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8" autoAdjust="0"/>
    <p:restoredTop sz="94660"/>
  </p:normalViewPr>
  <p:slideViewPr>
    <p:cSldViewPr>
      <p:cViewPr>
        <p:scale>
          <a:sx n="71" d="100"/>
          <a:sy n="71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figshare.com/" TargetMode="External"/><Relationship Id="rId2" Type="http://schemas.openxmlformats.org/officeDocument/2006/relationships/hyperlink" Target="https://datadryad.org/" TargetMode="Externa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mailto:ninavasilieva@gmail.com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48038" y="620713"/>
            <a:ext cx="2663825" cy="71913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Занятие 1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2060575"/>
            <a:ext cx="8135937" cy="14414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кластерный анализ.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временных рядов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620688"/>
            <a:ext cx="8748464" cy="513986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Интерпретация результатов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существенный недостаток метода: </a:t>
            </a:r>
            <a:r>
              <a:rPr lang="ru-RU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готового способа </a:t>
            </a:r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выяснить, какие исходные переменные вносят вклад в новые и </a:t>
            </a:r>
            <a:r>
              <a:rPr lang="ru-RU" sz="24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 новыми,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это потому, что новые переменные НЕ являются линейной комбинацией исходных, они получены не из них, а из дистанций.</a:t>
            </a: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в)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Допустимо проанализировать обычные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корреляции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исходных переменных с новыми измерениями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1200"/>
              </a:spcAft>
            </a:pPr>
            <a:r>
              <a:rPr lang="ru-RU" sz="240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теперь можно получить для каждого объекта значения новых переменных и использовать их в дальнейшем анализе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(например, для сравнения групп).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59425" y="0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7833" y="332656"/>
            <a:ext cx="8804647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Данные для анализа должны быть представлены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матрицей дистанций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(получается в модуле кластерного анализа)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928828" y="1196752"/>
            <a:ext cx="6107668" cy="28083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52562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Nina\statistica\stat 2019-2020\занятие 12\1374438247_1830259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443735" cy="2295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0CE39542-1E08-4329-8AA5-C74328927BD2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79512" y="404813"/>
            <a:ext cx="4319587" cy="30749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79388" y="2349500"/>
            <a:ext cx="5040312" cy="4248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2924944"/>
            <a:ext cx="3871912" cy="338554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Программа вращает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объекты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пространстве так, чтобы расстояния между ними в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лучше всего соответствовали исходным расстояниям между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объектами</a:t>
            </a:r>
          </a:p>
          <a:p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(чем больше измерений в модели, тем лучше модель будет отражать реальность, но тем она будет сложнее)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7667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Выбрали число новых переменных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59425" y="79797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FFCE5FDA-50C3-4109-83E7-757708023094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388" y="115888"/>
            <a:ext cx="4533900" cy="3324225"/>
            <a:chOff x="113" y="73"/>
            <a:chExt cx="2856" cy="209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113" y="73"/>
              <a:ext cx="2856" cy="2094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4" y="1887"/>
              <a:ext cx="1089" cy="182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0032" y="147638"/>
            <a:ext cx="4104581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Мы получили итоговую конфигурацию. Посмотрим, насколько она хороша.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76825" y="1773238"/>
            <a:ext cx="3600450" cy="50847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227763" y="2492375"/>
            <a:ext cx="1223962" cy="360363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025" y="3573463"/>
            <a:ext cx="5003800" cy="273921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D-star 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D-hat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–смоделированные дистанции между 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объектами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(по-разному рассчитанные); расстояния упорядочены по ним.</a:t>
            </a:r>
          </a:p>
          <a:p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Distance – 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реальные 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дистанции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; чем лучше они выстроены по возрастанию, тем лучше модель.</a:t>
            </a:r>
          </a:p>
          <a:p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Stress&lt;0.1,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значит модель хорошая.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80312" y="2132856"/>
            <a:ext cx="1223962" cy="360363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635375" y="2565400"/>
            <a:ext cx="4932363" cy="38163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59338" y="209550"/>
            <a:ext cx="4105275" cy="163121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Диаграмма Шепарда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тоже показывает,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хорошо ли модель согласуется с исходными данными: чем ближе точки к красной линии, тем лучше.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79388" y="115888"/>
            <a:ext cx="4533900" cy="3324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81200" y="2997200"/>
            <a:ext cx="1727200" cy="287338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2" descr="D:\Nina\statistica\stat 2016\занятие 11\suslik-zhivotnoe-obraz-zhizni-i-sreda-obitaniya-suslika-2.jpg"/>
          <p:cNvPicPr>
            <a:picLocks noChangeAspect="1" noChangeArrowheads="1"/>
          </p:cNvPicPr>
          <p:nvPr/>
        </p:nvPicPr>
        <p:blipFill>
          <a:blip r:embed="rId4" cstate="print"/>
          <a:srcRect l="22068" r="8633" b="9287"/>
          <a:stretch>
            <a:fillRect/>
          </a:stretch>
        </p:blipFill>
        <p:spPr bwMode="auto">
          <a:xfrm>
            <a:off x="467544" y="4221088"/>
            <a:ext cx="2672323" cy="21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18438B45-853B-4CF3-876F-A501AC37A20E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292725" y="260350"/>
            <a:ext cx="3384550" cy="38163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13263" y="2924175"/>
            <a:ext cx="4595812" cy="36449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179388" y="115888"/>
            <a:ext cx="4533900" cy="3324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1484313"/>
            <a:ext cx="865187" cy="360362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51050" y="1844675"/>
            <a:ext cx="1800225" cy="288925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3645024"/>
            <a:ext cx="4392613" cy="163121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Наконец,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получаем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значения новых переменных для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объектов; строим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картинку, где они расположены в пространстве этих переменных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9388" y="6021388"/>
            <a:ext cx="4176712" cy="646331"/>
          </a:xfrm>
          <a:prstGeom prst="rect">
            <a:avLst/>
          </a:prstGeom>
          <a:solidFill>
            <a:schemeClr val="tx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Дальнейший анализ с меньшим числом переменных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87015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Для публикаций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77922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методы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«для упрощения структуры данных и графической визуализации различий между объектами использовали метод многомерного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шкалирования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140968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результаты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новых переменных;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Stress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корреляции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(Пирсона) новых переменных с исходными;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картинка расположения объектов в пространстве новых переменных.</a:t>
            </a:r>
          </a:p>
        </p:txBody>
      </p:sp>
      <p:pic>
        <p:nvPicPr>
          <p:cNvPr id="7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691680" cy="17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77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 к выборкам для проведения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MDS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512" y="629740"/>
            <a:ext cx="8964488" cy="4887492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качестве исходных данных можно взять любую матрицу дистанций –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никаких ограничений и требований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 выборке!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интерпретации новых переменных желательно, чтобы связь переменных была </a:t>
            </a: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линейной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диагностика -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скаттерплоты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при необходимости - трансформация);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Желательно исключить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аутлаеры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если они меняют результат;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переменные измерены в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разных шкалах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их следует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стандартизировать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Следует исключить переменные, сильно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коррелирующие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 другими.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20" y="55172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MDS</a:t>
            </a:r>
            <a:r>
              <a:rPr lang="ru-RU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аналог метода главных компонент, не имеющий ограничений 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но его возможности крайне ограничены (в сравнении с 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); лучше пользоваться им лишь в крайнем случае.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81934" y="44624"/>
            <a:ext cx="3934282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1032" y="1628800"/>
            <a:ext cx="8712968" cy="209288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объединить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 объекты в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группы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внутри которых они будут более сходными, чем объекты из разных групп.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 – получение </a:t>
            </a:r>
            <a:r>
              <a:rPr lang="ru-RU" sz="24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дендрограммы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(иерархического дерева)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только картинка, никакой проверки гипотез и пр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 получаются в ходе анализа!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93305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выявить группы особей, различающиеся по морфологии, экологии, поведению, физиологическим характеристикам.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Сгруппировать пробы по химическому составу.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Разделить местообитания по видовому составу.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716503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переменных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объектов</a:t>
            </a:r>
          </a:p>
        </p:txBody>
      </p:sp>
      <p:pic>
        <p:nvPicPr>
          <p:cNvPr id="5122" name="Picture 2" descr="D:\Nina\statistica\stat 2019-2020\занятие 12\210176079_9a93e171e2453b2263009d00603ff06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3275856" cy="237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0466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Основа кластерного анализа –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матрица дистанций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между объектами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Дистанции могут быть любыми, как и в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MDS.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065" y="1517883"/>
            <a:ext cx="8661399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 -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объединение сходных объектов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группы (кластеры).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348880"/>
            <a:ext cx="300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2780928"/>
            <a:ext cx="1152128" cy="7200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2708920"/>
            <a:ext cx="1152128" cy="7200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3573016"/>
            <a:ext cx="246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Иерархический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3501008"/>
            <a:ext cx="280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иерархический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005064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 по одному присоединяются к кластеру и он становится всё больше и больше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5568" y="40770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 присоединяются по одному, но кластеры перегруппировываются в процессе анализа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591037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Переменные, измеренные в разных шкалах, должны быть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стандартизированы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67744" y="87015"/>
            <a:ext cx="4599464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Многомерные методы анализа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526028"/>
            <a:ext cx="8445500" cy="292387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Получение компонент (и их интерпретация)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матриц ковариаций или корреляций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переменными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(размера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R-mode analysis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Альтернативный способ получения компонент: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построить матрицу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дистанций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объектами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размера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пространстве исходных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переменных, и из этой матрицы получить новые переменные -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Q-mode analysis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это сходство между объектами по исходным переменным. Самый простой способ оценки сходства –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евклидовы расстояния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3" descr="D:\Nina\statistica\stat 2016\занятие 9\овч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7931" y="2636913"/>
            <a:ext cx="2576070" cy="1919086"/>
          </a:xfrm>
          <a:prstGeom prst="rect">
            <a:avLst/>
          </a:prstGeom>
          <a:noFill/>
        </p:spPr>
      </p:pic>
      <p:pic>
        <p:nvPicPr>
          <p:cNvPr id="7" name="Picture 2" descr="D:\Nina\statistica\stat 2016\занятие 9\ch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3136"/>
            <a:ext cx="850389" cy="1121392"/>
          </a:xfrm>
          <a:prstGeom prst="rect">
            <a:avLst/>
          </a:prstGeom>
          <a:noFill/>
        </p:spPr>
      </p:pic>
      <p:pic>
        <p:nvPicPr>
          <p:cNvPr id="8" name="Picture 3" descr="D:\Nina\statistica\stat 2016\занятие 9\чи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517232"/>
            <a:ext cx="1340382" cy="107230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5220072" y="5445224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364088" y="3861048"/>
            <a:ext cx="2232248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804248" y="4653136"/>
            <a:ext cx="1296144" cy="136815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980728"/>
            <a:ext cx="8964488" cy="412420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0363">
              <a:spcAft>
                <a:spcPts val="600"/>
              </a:spcAft>
            </a:pP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Накопительное группирование 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agglomerative 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hierarchical</a:t>
            </a:r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lustering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indent="360363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Начинается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того, что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каждый объект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отдельная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заканчивается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одной группой со всеми объектами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360363">
              <a:buClr>
                <a:srgbClr val="FF6600"/>
              </a:buClr>
              <a:buFontTx/>
              <a:buAutoNum type="alphaLcParenR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Получается матрица дистанций между объектами;</a:t>
            </a:r>
          </a:p>
          <a:p>
            <a:pPr marL="457200" lvl="2" indent="360363">
              <a:buClr>
                <a:srgbClr val="FF6600"/>
              </a:buClr>
              <a:buFontTx/>
              <a:buAutoNum type="alphaLcParenR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Пара самых «похожих» объектов объединяется в первый кластер;</a:t>
            </a:r>
          </a:p>
          <a:p>
            <a:pPr marL="457200" lvl="2" indent="360363">
              <a:buClr>
                <a:srgbClr val="FF6600"/>
              </a:buClr>
              <a:buFontTx/>
              <a:buAutoNum type="alphaLcParenR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Пересчитывается матрица дистанций, как будто новый кластер – это один объект;</a:t>
            </a:r>
          </a:p>
          <a:p>
            <a:pPr marL="457200" lvl="2" indent="360363">
              <a:buClr>
                <a:srgbClr val="FF6600"/>
              </a:buClr>
              <a:buFontTx/>
              <a:buAutoNum type="alphaL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Ищут опять два ближайших объекта и получается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второй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 и т.д.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360363">
              <a:buClr>
                <a:srgbClr val="FF6600"/>
              </a:buClr>
              <a:buFontTx/>
              <a:buAutoNum type="alphaL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То, что с чем и на каком этапе объединялось, и показывает, есть группы или нет.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5336048"/>
            <a:ext cx="8374063" cy="1477328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Много разных показателей дистанций:</a:t>
            </a:r>
          </a:p>
          <a:p>
            <a:pPr marL="179388" lvl="1" indent="3175">
              <a:buFontTx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Евклидовы дистанции;</a:t>
            </a:r>
          </a:p>
          <a:p>
            <a:pPr marL="179388" lvl="1" indent="3175">
              <a:buFontTx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Квадрат евклидова расстояния (увеличивает вес больших разностей);</a:t>
            </a:r>
          </a:p>
          <a:p>
            <a:pPr marL="179388" lvl="1" indent="3175">
              <a:buFontTx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Манхэттенское расстояние;</a:t>
            </a:r>
          </a:p>
          <a:p>
            <a:pPr marL="179388" lvl="1" indent="3175">
              <a:buFontTx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 (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Quinn,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Keough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2002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340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Иерархический метод: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679596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мерить расстояние между кластерами?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24744"/>
            <a:ext cx="6264696" cy="43396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ближайшего соседа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Single linkage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nearest neighbor)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меряют расстояние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ближайшими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объектами 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кластерах;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Полная связь (</a:t>
            </a:r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меряют расстояние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самыми удалёнными объектами 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кластерах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годится, если кластеры формируют цепочки);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Average linkage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меряют среднее расстояние между объектами в кластерах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unweighted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pair-group average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03348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Есть ещё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Divisive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hierarchical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clustering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когда, наоборот, от одного большого кластера по одному отделяются объекты.</a:t>
            </a:r>
          </a:p>
        </p:txBody>
      </p:sp>
      <p:pic>
        <p:nvPicPr>
          <p:cNvPr id="6146" name="Picture 2" descr="D:\Nina\statistica\stat 2019-2020\занятие 12\slide_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156176" y="1268760"/>
            <a:ext cx="275635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982379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Koerner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Poulsen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JR, Blanchard E,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Okouyi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J, Clark CJ (2016) Data from: Vertebrate community composition and diversity declines along a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defaunation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gradient radiating from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rural villages in Gabon. Dryad Digital Repository. http://dx.doi.org/10.5061/dryad.vs97g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Пример: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Учёные анализируют численность разных животных вокруг деревень в Африке;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них 24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трансекта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(это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и 6 категорий животных (человекообразные обезьяны, птицы, слоны, копытные, мартышки, грызуны; это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переменные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36783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Проверим, </a:t>
            </a:r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образуют ли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группы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пространстве этих 6-и переменных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D:\Nina\statistica\stat 2016\занятие 11\madagascar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264478" cy="2050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496" y="5219908"/>
            <a:ext cx="9177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проложены в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нацпарках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 вырубках и на прочих территориях)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3002489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69127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59989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Nina\statistica\stat 2016\занятие 11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39473"/>
            <a:ext cx="2232248" cy="290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5232138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анализ: иерархический метод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082312" cy="23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683" y="2780928"/>
            <a:ext cx="6076813" cy="340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5" y="4293096"/>
            <a:ext cx="206009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91680" y="4365104"/>
            <a:ext cx="252028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57301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Здесь важно выставить строки, а не столбцы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76470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Задаем переменные, способ вычисления дистанций и метод объединения объектов в кластеры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581128"/>
            <a:ext cx="27363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237312"/>
            <a:ext cx="746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попробовать разные методы, например, метод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Варда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067944" y="4941168"/>
            <a:ext cx="79208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496" y="404664"/>
            <a:ext cx="3960440" cy="175432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Получаем картинки с деревьями и смотрим, на каких уровнях выделяются кластеры </a:t>
            </a:r>
            <a:r>
              <a:rPr lang="ru-RU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(чтобы у объектов появились обозначения, надо копировать столбец с ними в названия строк )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012160" y="4005064"/>
            <a:ext cx="2880320" cy="19389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получить матрицу дистанций между наблюдениями (например, для многомерного </a:t>
            </a:r>
            <a:r>
              <a:rPr lang="ru-RU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шкалирования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59046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769" y="63624"/>
            <a:ext cx="5081735" cy="365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1988840"/>
            <a:ext cx="19442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988840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564904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2708920"/>
            <a:ext cx="720080" cy="18722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653136"/>
            <a:ext cx="720080" cy="10801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769" y="63624"/>
            <a:ext cx="5081735" cy="365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2996952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548680"/>
            <a:ext cx="3836219" cy="10156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посмотреть,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каких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дистанциях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объединяются в кластеры</a:t>
            </a:r>
          </a:p>
        </p:txBody>
      </p:sp>
      <p:pic>
        <p:nvPicPr>
          <p:cNvPr id="5123" name="Picture 3" descr="D:\Nina\statistica\stat 2016\занятие 11\8fc639d2e8543932b1c9ce0770c38a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73349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61926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5229200"/>
            <a:ext cx="8713788" cy="120032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 этому графику можно посмотреть, на каком расстоянии происходят скачки в дистанциях присоединения. Если такие скачки есть, значит, есть и 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кластеры.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88224" y="2276872"/>
            <a:ext cx="36004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7" name="Picture 3" descr="D:\Nina\statistica\stat 2016\занятие 11\гори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021233" cy="262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Неиерархический метод: метод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К-средних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k-means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clustering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начинает с одиночных объектов, но в процессе объединения объекты могут быть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перегруппированы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Они организуются в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заданное число групп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63691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 перераспределяются в кластеры в ходе нескольких итераций так, чтобы кластеры различались как можно сильнее.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4077072"/>
            <a:ext cx="8516937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выбирать метод, который даёт лучший результат.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679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Разобьём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 Африки на 2 кластера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78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556792"/>
            <a:ext cx="25202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300" y="2708920"/>
            <a:ext cx="55471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3968" y="126876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Выбираем переменные и задаем число групп</a:t>
            </a:r>
          </a:p>
        </p:txBody>
      </p:sp>
      <p:pic>
        <p:nvPicPr>
          <p:cNvPr id="7175" name="Picture 7" descr="D:\Nina\statistica\stat 2016\занятие 11\jar.jpg"/>
          <p:cNvPicPr>
            <a:picLocks noChangeAspect="1" noChangeArrowheads="1"/>
          </p:cNvPicPr>
          <p:nvPr/>
        </p:nvPicPr>
        <p:blipFill>
          <a:blip r:embed="rId4" cstate="print"/>
          <a:srcRect l="13549"/>
          <a:stretch>
            <a:fillRect/>
          </a:stretch>
        </p:blipFill>
        <p:spPr bwMode="auto">
          <a:xfrm>
            <a:off x="179512" y="3356992"/>
            <a:ext cx="3159629" cy="274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58888" y="-27384"/>
            <a:ext cx="6480175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Multidimentional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scaling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переменных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уменьшить число исходных переменных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минимальными потерями информации;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визуализировать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сходства/различия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Новые переменные получаются на основе матрицы дистанций между объектами так, чтобы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дистанции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пространстве новых переменных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изменились как можно меньше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То, что было похожим, должно остаться похожим; большие различия должны остаться большими.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44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420888"/>
            <a:ext cx="31683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1"/>
            <a:ext cx="3240360" cy="21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96952"/>
            <a:ext cx="42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Программа получила 2 кластера; посмотрим, какие переменные принимают в них какие значения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37112"/>
            <a:ext cx="588501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0152" y="4941168"/>
            <a:ext cx="305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посмотреть, по каким переменным различия между кластерами достоверны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37321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05264"/>
            <a:ext cx="9361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2196750"/>
            <a:ext cx="5509120" cy="43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36504" cy="44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068960"/>
            <a:ext cx="316835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Видно, по каким переменным и как различаются кластеры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4941168"/>
            <a:ext cx="338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сохранить в новый файл классификацию объектов в кластеры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2526974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968552" cy="368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9563"/>
            <a:ext cx="4968552" cy="31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11663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посмотреть, какие объекты попали в какой кластер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3779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Здесь в первом кластере оказались все </a:t>
            </a:r>
            <a:r>
              <a:rPr lang="ru-RU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из </a:t>
            </a:r>
            <a:r>
              <a:rPr lang="ru-RU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нацпарков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6" name="Picture 6" descr="D:\Nina\statistica\stat 2016\занятие 11\сло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63" y="1235075"/>
            <a:ext cx="2925762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87015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Для публикаций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77922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методы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переменные были стандартизированы – написать; для метода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К-средних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написать, какие переменные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использовалсь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сколько кластеров получали.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результаты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иерархического метода главный результат – картинка с деревом; в подписи – информация о том, какие дистанции использовали, как измеряли расстояния между кластерами.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метода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К-средних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результаты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ANOVA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сравнения групп; можно – картинку средних в группах; описать состав групп.</a:t>
            </a:r>
          </a:p>
        </p:txBody>
      </p:sp>
      <p:pic>
        <p:nvPicPr>
          <p:cNvPr id="7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691680" cy="17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2048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“To classify males according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their behavioral tactics during the mating season, we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performed K-means clustering with three variables (the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date of spring emergence, home range size and the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potential female mates) and two clusters. All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variables were standardized before clustering.”</a:t>
            </a:r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3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 к выборкам для проведения кластерного анализа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196752"/>
            <a:ext cx="8136904" cy="2462213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качестве исходных данных можно взять любую матрицу дистанций –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никаких ограничений и требований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 выборке!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 необходимости исключать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аутлаеры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переменные измерены в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разных шкалах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их следует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стандартизировать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149080"/>
            <a:ext cx="856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Кластеры, полученные методом </a:t>
            </a:r>
            <a:r>
              <a:rPr lang="ru-RU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К-средних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можно использовать в дальнейшем анализе (принадлежность к кластеру – группирующая переменная)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32074" y="423714"/>
            <a:ext cx="2971800" cy="830997"/>
          </a:xfrm>
          <a:prstGeom prst="rect">
            <a:avLst/>
          </a:prstGeom>
          <a:noFill/>
          <a:ln w="22225" algn="ctr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Дискриминантный анализ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48511" y="404664"/>
            <a:ext cx="2540000" cy="830997"/>
          </a:xfrm>
          <a:prstGeom prst="rect">
            <a:avLst/>
          </a:prstGeom>
          <a:noFill/>
          <a:ln w="2222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Кластерный анализ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536" y="1430189"/>
            <a:ext cx="4052888" cy="19389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нас есть </a:t>
            </a:r>
            <a:r>
              <a:rPr lang="ru-RU" sz="2400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исходно существующие группы</a:t>
            </a: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Мы ищем </a:t>
            </a:r>
            <a:r>
              <a:rPr lang="ru-RU" sz="2400" u="sng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переменные</a:t>
            </a: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которые лучше всего их разделяют.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44008" y="1287314"/>
            <a:ext cx="4392488" cy="2308324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нас есть несколько </a:t>
            </a:r>
            <a:r>
              <a:rPr lang="ru-RU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переменных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Мы на основе них хотим классифицировать выборку – проверить, не объединяются ли наблюдения в </a:t>
            </a:r>
            <a:r>
              <a:rPr lang="ru-RU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группы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015036" y="2420789"/>
            <a:ext cx="5762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Nina\statistica\stat 2016\занятие 11\velikaya_migraci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6624736" cy="256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7944" y="936430"/>
            <a:ext cx="936104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20833" y="44624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MDS in R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678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Первый шаг – получение матрицы дистанций: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daisy()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 пакета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cluster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4092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matrix &lt;- daisy(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[,1:n])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matrix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99992" y="1628800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1412776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2120" y="128095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номера столбцов с переменными в файле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92896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metric = "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euclidean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metric = "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manhattan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249289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Можно задать разные способы измерения дистанций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598237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Посмотрим, как различается состав фауны между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трансектами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Африке.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3789040"/>
            <a:ext cx="4036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my.mds &lt;-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cmdscale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(matrix)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plot(my.mds[,1:2])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print (my.mds)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3356992"/>
            <a:ext cx="71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Простая базовая функция для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MDS –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cmdscale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387324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Получается картинка в пространстве 2-х компонент</a:t>
            </a:r>
          </a:p>
        </p:txBody>
      </p:sp>
      <p:pic>
        <p:nvPicPr>
          <p:cNvPr id="7170" name="Picture 2" descr="D:\Nina\statistica\stat 2019-2020\занятие 12\20-2532a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455" y="4581128"/>
            <a:ext cx="3121025" cy="2078037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267744" y="5157192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473733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Значения новых переменных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2416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 matrix &lt;- daisy(species[,10:15])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 species.mds &lt;-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cmdscale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(matrix)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 plot(species.mds[,1:2])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 plot(species.mds[,1:2], type="n",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xlab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="Dim. 1",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ylab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="Dim. 2")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 text(species.mds[,1:2], labels=abbreviate(species[,1],1, method="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both.sides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"))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>
            <a:stCxn id="5" idx="1"/>
          </p:cNvCxnSpPr>
          <p:nvPr/>
        </p:nvCxnSpPr>
        <p:spPr>
          <a:xfrm flipH="1">
            <a:off x="2987824" y="964759"/>
            <a:ext cx="1008112" cy="159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5936" y="764704"/>
            <a:ext cx="230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Простая картинка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1124744"/>
            <a:ext cx="18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Подписи осей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76056" y="1412776"/>
            <a:ext cx="93610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15816" y="2276872"/>
            <a:ext cx="5760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275856" y="2276872"/>
            <a:ext cx="259228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249289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Обозначения групп (они в столбце 1) на картинке</a:t>
            </a:r>
          </a:p>
        </p:txBody>
      </p:sp>
      <p:pic>
        <p:nvPicPr>
          <p:cNvPr id="8194" name="Picture 2" descr="D:\Nina\statistica\stat 2019-2020\занятие 12\md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</a:blip>
          <a:srcRect t="12180" r="6222" b="2908"/>
          <a:stretch>
            <a:fillRect/>
          </a:stretch>
        </p:blipFill>
        <p:spPr bwMode="auto">
          <a:xfrm>
            <a:off x="4211960" y="2564904"/>
            <a:ext cx="4612567" cy="417646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5536" y="364502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Видно, что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трансекты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разных типов расположены не случайно </a:t>
            </a:r>
          </a:p>
        </p:txBody>
      </p:sp>
      <p:pic>
        <p:nvPicPr>
          <p:cNvPr id="8195" name="Picture 3" descr="D:\Nina\statistica\stat 2019-2020\занятие 12\1500841187597504e3156aa8.20129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19" y="4869160"/>
            <a:ext cx="4176765" cy="151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34147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print (species.mds)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[,1]        [,2]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[1,]  -8.877293   3.1380392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[2,]  -4.074775  -8.6326085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[3,] -24.347778  -8.0903310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[4,]   7.168845 -10.1302903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[5,] -10.600695   5.6081811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[6,] -24.196368  -6.0436167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[7,] -21.534661   3.2398455</a:t>
            </a:r>
            <a:endPara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41277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Выводим значения новых переменных для каждого объекта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Теперь можно использовать эти новые переменные в другом анализе.</a:t>
            </a:r>
          </a:p>
        </p:txBody>
      </p:sp>
      <p:pic>
        <p:nvPicPr>
          <p:cNvPr id="9218" name="Picture 2" descr="D:\Nina\statistica\stat 2019-2020\занятие 12\post_5c18a399c1ac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968806" cy="264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620688"/>
            <a:ext cx="108012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92635" y="-27384"/>
            <a:ext cx="355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Кластерный анализ в 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Основной пакет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cluster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нем большой выбор методов кластерного анализа, в т.ч. для бинарных переменных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mona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4119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Функции имеют красивые имена!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862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Обычная иерархическая кластеризация – функция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agnes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8721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mycluster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agnes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(species, method = "single", stand = TRUE)</a:t>
            </a:r>
          </a:p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mycluster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plot(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mycluster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563888" y="3501008"/>
            <a:ext cx="21602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3789040"/>
            <a:ext cx="214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Таблица данных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725144"/>
            <a:ext cx="3023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method = “average"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method = “complete"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method = “ward"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436096" y="3573016"/>
            <a:ext cx="4320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47864" y="5085184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472514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Разные методы построения кластеров. Особенно рекомендуется метод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Варда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7236296" y="3573016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3789040"/>
            <a:ext cx="214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стандартизация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476672"/>
            <a:ext cx="3478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длина черепа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ширина скуловой дуги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длина тела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длина стопы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обхват грудной клетки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763688" y="1571782"/>
            <a:ext cx="863610" cy="617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00192" y="1526812"/>
            <a:ext cx="936104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1311151"/>
            <a:ext cx="172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маленькая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6296" y="1268760"/>
            <a:ext cx="145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большая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139952" y="2636912"/>
            <a:ext cx="504056" cy="792088"/>
          </a:xfrm>
          <a:prstGeom prst="downArrow">
            <a:avLst/>
          </a:prstGeom>
          <a:solidFill>
            <a:srgbClr val="99FF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2627784" y="605698"/>
            <a:ext cx="216024" cy="1944216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flipH="1">
            <a:off x="6084168" y="548680"/>
            <a:ext cx="216024" cy="1944216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419872" y="3429000"/>
            <a:ext cx="1978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размер тела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2339752" y="3905655"/>
            <a:ext cx="863610" cy="617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08104" y="3975084"/>
            <a:ext cx="936104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3568" y="364502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маленький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4208" y="3717032"/>
            <a:ext cx="145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большой</a:t>
            </a:r>
          </a:p>
        </p:txBody>
      </p:sp>
      <p:pic>
        <p:nvPicPr>
          <p:cNvPr id="5" name="Picture 2" descr="D:\Nina\statistica\stat 2019-2020\занятие 12\Photo_of_the_great_Dane_10_240926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91880" y="3861048"/>
            <a:ext cx="5832648" cy="3229600"/>
          </a:xfrm>
          <a:prstGeom prst="rect">
            <a:avLst/>
          </a:prstGeom>
          <a:noFill/>
        </p:spPr>
      </p:pic>
      <p:pic>
        <p:nvPicPr>
          <p:cNvPr id="6" name="Picture 3" descr="D:\Nina\statistica\stat 2019-2020\занятие 12\p_d23BqDmTa6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1115616" y="5301208"/>
            <a:ext cx="1224136" cy="13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41147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species.clus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agnes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(species,  method = "ward", stand = TRUE)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species.clus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Call:	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agnes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(x = species, stand = TRUE, method = "ward") 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Agglomerative coefficient:  0.7062797 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Order of objects: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[1]  1  5  2  3  6  4  7  8 21  9 11 13 10 22 12 17 14 15 19 18 16 20 23 24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Height (summary):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Min. 1st Qu.  Median    Mean 3rd Qu.    Max. 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2.840   4.456   5.211   6.206   7.370  15.771 </a:t>
            </a:r>
          </a:p>
          <a:p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Available components: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[1] "order"  "height" "ac"     "merge"  "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"   "call"   "method" "data"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plot(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species.clus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 plot(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species.clus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labels=abbreviate(species[,1]))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007"/>
            <a:ext cx="674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Построим дерево для африканских животных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62880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4009" y="1484784"/>
            <a:ext cx="44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Показатель наличия кластеров: чем ближе к 1, тем лучше кластеры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27984" y="177281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008" y="2452826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Порядок присоединения объектов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941168"/>
            <a:ext cx="36004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760" y="55172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кончиках дерева – названия групп из столбца 1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Nina\statistica\stat 2019-2020\занятие 12\cluster 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323528" y="260649"/>
            <a:ext cx="6336704" cy="6336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6288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Явно присутствуют 3 кластера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860" y="-27384"/>
            <a:ext cx="4822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временных рядов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8856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Временной ряд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последовательность данных, собранных через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равные интервалы времени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sampling interval)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одного объекта.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Интервалы выборки: могут быть годами, месяцами, днями, часами и т.п.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429000"/>
            <a:ext cx="4464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Измерения погоды;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Численности популяций;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Физиологические показатели в разные месяцы;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Суточная динамика физиологических переменных;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 т.п.</a:t>
            </a:r>
          </a:p>
        </p:txBody>
      </p:sp>
      <p:pic>
        <p:nvPicPr>
          <p:cNvPr id="1026" name="Picture 2" descr="D:\Nina\statistica\stat 2019-2020\занятие 12\depositphotos_86534208-stock-illustration-little-girls-daily-activit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780928"/>
            <a:ext cx="428625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ina\statistica\stat 2019-2020\занятие 12\image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1944216" cy="16561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48680"/>
            <a:ext cx="23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Временной ряд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9" y="18448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случайная компонента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irregularity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неслучайная компонента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14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сезонная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4365104"/>
            <a:ext cx="198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циклическая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996952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тренд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79712" y="980728"/>
            <a:ext cx="1368152" cy="93610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980728"/>
            <a:ext cx="1296144" cy="93610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27584" y="2204864"/>
            <a:ext cx="540568" cy="13681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04256" y="2276872"/>
            <a:ext cx="1331640" cy="223224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68352" y="2276872"/>
            <a:ext cx="2339752" cy="93610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Nina\statistica\stat 2019-2020\занятие 12\image011.png"/>
          <p:cNvPicPr>
            <a:picLocks noChangeAspect="1" noChangeArrowheads="1"/>
          </p:cNvPicPr>
          <p:nvPr/>
        </p:nvPicPr>
        <p:blipFill>
          <a:blip r:embed="rId3" cstate="print"/>
          <a:srcRect l="3811" t="8091" r="4994" b="14666"/>
          <a:stretch>
            <a:fillRect/>
          </a:stretch>
        </p:blipFill>
        <p:spPr bwMode="auto">
          <a:xfrm>
            <a:off x="107504" y="3813043"/>
            <a:ext cx="2448272" cy="739582"/>
          </a:xfrm>
          <a:prstGeom prst="rect">
            <a:avLst/>
          </a:prstGeom>
          <a:noFill/>
        </p:spPr>
      </p:pic>
      <p:pic>
        <p:nvPicPr>
          <p:cNvPr id="2052" name="Picture 4" descr="D:\Nina\statistica\stat 2019-2020\занятие 12\3.1.3.1-Introduction-to-Time-Series-Data-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797152"/>
            <a:ext cx="3816424" cy="181436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313604" y="6519446"/>
            <a:ext cx="4938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https://www.datavedas.com/introduction-to-time-series-data/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Nina\statistica\stat 2019-2020\занятие 12\time-series-decomposition-seasonal-tr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r="59199"/>
          <a:stretch>
            <a:fillRect/>
          </a:stretch>
        </p:blipFill>
        <p:spPr bwMode="auto">
          <a:xfrm>
            <a:off x="1907704" y="0"/>
            <a:ext cx="5436096" cy="2539089"/>
          </a:xfrm>
          <a:prstGeom prst="rect">
            <a:avLst/>
          </a:prstGeom>
          <a:noFill/>
        </p:spPr>
      </p:pic>
      <p:pic>
        <p:nvPicPr>
          <p:cNvPr id="4" name="Picture 2" descr="D:\Nina\statistica\stat 2019-2020\занятие 12\time-series-decomposition-seasonal-tr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46521"/>
          <a:stretch>
            <a:fillRect/>
          </a:stretch>
        </p:blipFill>
        <p:spPr bwMode="auto">
          <a:xfrm>
            <a:off x="0" y="3212976"/>
            <a:ext cx="9016278" cy="3212976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355976" y="2204864"/>
            <a:ext cx="360040" cy="864096"/>
          </a:xfrm>
          <a:prstGeom prst="downArrow">
            <a:avLst/>
          </a:prstGeom>
          <a:solidFill>
            <a:srgbClr val="99FF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40296" y="6453336"/>
            <a:ext cx="5940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https://anomaly.io/seasonal-trend-decomposition-in-r/index.html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764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Мера неслучайной компоненты –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автокорреляция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зависимость между значениями ряда.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быть между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последующими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(соседними) значениями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2492896"/>
            <a:ext cx="1080120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7664" y="224725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тренд</a:t>
            </a:r>
          </a:p>
        </p:txBody>
      </p:sp>
      <p:pic>
        <p:nvPicPr>
          <p:cNvPr id="9" name="Picture 2" descr="D:\Nina\statistica\stat 2019-2020\занятие 12\time-series-decomposition-seasonal-tr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58263" t="33617" r="-758" b="37248"/>
          <a:stretch>
            <a:fillRect/>
          </a:stretch>
        </p:blipFill>
        <p:spPr bwMode="auto">
          <a:xfrm>
            <a:off x="1835696" y="2344379"/>
            <a:ext cx="3744416" cy="12286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86104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 может быть между значениями, регулярно расположенными через несколько интервалов.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7544" y="5042793"/>
            <a:ext cx="1080120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4797152"/>
            <a:ext cx="580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Сезонные и  циклические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колебания</a:t>
            </a:r>
          </a:p>
        </p:txBody>
      </p:sp>
      <p:pic>
        <p:nvPicPr>
          <p:cNvPr id="13" name="Picture 2" descr="D:\Nina\statistica\stat 2019-2020\занятие 12\time-series-decomposition-seasonal-tr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58263" b="68624"/>
          <a:stretch>
            <a:fillRect/>
          </a:stretch>
        </p:blipFill>
        <p:spPr bwMode="auto">
          <a:xfrm>
            <a:off x="1187624" y="5301208"/>
            <a:ext cx="7036566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кол-во интервалов, через которое наблюдается автокорреляция.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Лаг = 1 – тренд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Лаг 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циклические и сезонные колебания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229200"/>
            <a:ext cx="556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Две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анализа временных рядов: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существующей динамики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forecast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836537" cy="31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667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динамика – среднее, дисперсия и автокорреляции постоянны во времени.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Нестационарная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не постоянны (есть смена динамики; связь между компонентами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неаддитивна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тренд).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6525344"/>
            <a:ext cx="839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https://towardsdatascience.com/achieving-stationarity-with-time-series-data-abd59fd8d5a0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Nina\statistica\stat 2019-2020\занятие 12\1 xdblkZyg6YmmReAkZHUks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27" y="2204864"/>
            <a:ext cx="8885973" cy="25720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3" y="508518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Часто неаддитивная динамика при трансформации (логарифмировании)  данных становится аддитивной.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88640"/>
            <a:ext cx="352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Первый шаг – создание временного ряда. Надо указать, сколько измерений попадает в предполагаемый цикл (год, месяц, день), обозначить начало и конец ряда.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132856"/>
            <a:ext cx="349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базовая.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57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(x, start=c(data, n1), end=c(data, n2), frequency=N)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475656" y="3284984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38610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Столбец данных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75856" y="3284984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38610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Дата начала, номер измерения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580112" y="3284984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9992" y="38610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Дата конца, номер измерения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386104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Кол-во измерений в цикле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8028384" y="3284984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Динамика кол-ва пассажиров самолётов в зависимости от месяца с января 1949 по декабрь 1960: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686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(x, start=c(1949, 1), end=c(1960, 12), frequency=12)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plot(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Nina\statistica\stat 2019-2020\занятие 12\air pas.png"/>
          <p:cNvPicPr>
            <a:picLocks noChangeAspect="1" noChangeArrowheads="1"/>
          </p:cNvPicPr>
          <p:nvPr/>
        </p:nvPicPr>
        <p:blipFill>
          <a:blip r:embed="rId2" cstate="print"/>
          <a:srcRect t="11563" b="1600"/>
          <a:stretch>
            <a:fillRect/>
          </a:stretch>
        </p:blipFill>
        <p:spPr bwMode="auto">
          <a:xfrm>
            <a:off x="1547664" y="2132856"/>
            <a:ext cx="6165476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0533" y="6237312"/>
            <a:ext cx="556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Аддитивная модель, нестационарная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5367495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Оценка различий </a:t>
            </a: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между объектами: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2" y="980728"/>
            <a:ext cx="9181095" cy="2616101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lvl="1" indent="3175">
              <a:buFontTx/>
              <a:buChar char="•"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Евклидовы дистанции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просто расстояния в пространстве переменных, как в геометрии;</a:t>
            </a:r>
          </a:p>
          <a:p>
            <a:pPr marL="179388" lvl="1" indent="3175"/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9388" lvl="1" indent="3175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9388" lvl="1" indent="3175"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Квадрат евклидова расстояния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(увеличивает вес больших разностей)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9388" lvl="1" indent="3175">
              <a:buFontTx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Манхэттенское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расстояние.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lum bright="-6000" contrast="30000"/>
          </a:blip>
          <a:srcRect/>
          <a:stretch>
            <a:fillRect/>
          </a:stretch>
        </p:blipFill>
        <p:spPr bwMode="auto">
          <a:xfrm>
            <a:off x="4932040" y="1340768"/>
            <a:ext cx="2603263" cy="12684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512" y="4509120"/>
            <a:ext cx="4752975" cy="150810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м.б. основано на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любых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показателях различий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(напр.,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генетических расстояниях).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277" y="2916163"/>
            <a:ext cx="2241387" cy="108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Nina\statistica\stat 2016\занятие 11\наци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54" t="11732" r="6047" b="10569"/>
          <a:stretch>
            <a:fillRect/>
          </a:stretch>
        </p:blipFill>
        <p:spPr bwMode="auto">
          <a:xfrm>
            <a:off x="5076056" y="3933056"/>
            <a:ext cx="4032448" cy="286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 автокорреляций: если они выходят за пределы критической области, они достоверны. Функция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acf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268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acf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main="")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Nina\statistica\stat 2019-2020\занятие 12\autocorrelation.air.png"/>
          <p:cNvPicPr>
            <a:picLocks noChangeAspect="1" noChangeArrowheads="1"/>
          </p:cNvPicPr>
          <p:nvPr/>
        </p:nvPicPr>
        <p:blipFill>
          <a:blip r:embed="rId2" cstate="print"/>
          <a:srcRect t="11246" b="1126"/>
          <a:stretch>
            <a:fillRect/>
          </a:stretch>
        </p:blipFill>
        <p:spPr bwMode="auto">
          <a:xfrm>
            <a:off x="395536" y="1844824"/>
            <a:ext cx="6941133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32656"/>
            <a:ext cx="851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 компонент временного ряда: функция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decompose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81" y="692696"/>
            <a:ext cx="9131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decompose(x, type = "additive")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аддитивного ряда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decompose(x, type = "multiplicative")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мультипликативного ряда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724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decompose_air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decompose(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"multiplicative")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plot(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decompose_air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Nina\statistica\stat 2019-2020\занятие 12\multiplicative decompositio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t="3232" b="3546"/>
          <a:stretch>
            <a:fillRect/>
          </a:stretch>
        </p:blipFill>
        <p:spPr bwMode="auto">
          <a:xfrm>
            <a:off x="1403648" y="2276872"/>
            <a:ext cx="625596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620688"/>
            <a:ext cx="12241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346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Прогноз: пакет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forecast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340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строит базовую экспоненциальную модель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forecast(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строит прогноз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276872"/>
            <a:ext cx="8877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forecast(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N)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сколько измерений вперед нужен прогноз.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3436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air.exp &lt;-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air.ts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forecast(air.exp, 3)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plot(forecast(air.exp, 3))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301208"/>
            <a:ext cx="569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Предскажем следующие 3 измерения.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analysis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Nina\statistica\stat 2019-2020\занятие 12\forecast ai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2885" t="4476" r="3818" b="9964"/>
          <a:stretch>
            <a:fillRect/>
          </a:stretch>
        </p:blipFill>
        <p:spPr bwMode="auto">
          <a:xfrm>
            <a:off x="683568" y="188640"/>
            <a:ext cx="7704856" cy="53219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657671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ARIMA (Autoregressive Integrated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Moving Average)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супермощный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инструмент для построения прогнозов и анализа временных рядов.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Общие принципы подготовки публикации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2915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Статья: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Саммари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Введение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Методы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Результаты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Обсуждение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Благодарности, гранты…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Список литературы</a:t>
            </a:r>
          </a:p>
        </p:txBody>
      </p:sp>
      <p:pic>
        <p:nvPicPr>
          <p:cNvPr id="15362" name="Picture 2" descr="D:\Nina\statistica\stat 2016\занятие 12\zhrxbdsm-1379916057.jpg"/>
          <p:cNvPicPr>
            <a:picLocks noChangeAspect="1" noChangeArrowheads="1"/>
          </p:cNvPicPr>
          <p:nvPr/>
        </p:nvPicPr>
        <p:blipFill>
          <a:blip r:embed="rId2" cstate="print"/>
          <a:srcRect b="9479"/>
          <a:stretch>
            <a:fillRect/>
          </a:stretch>
        </p:blipFill>
        <p:spPr bwMode="auto">
          <a:xfrm>
            <a:off x="2699792" y="620688"/>
            <a:ext cx="6302337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546903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Заголовок и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саммари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лицо статьи. Заголовок можно формулировать как основной вывод работы (как лозунг).</a:t>
            </a:r>
          </a:p>
        </p:txBody>
      </p:sp>
      <p:pic>
        <p:nvPicPr>
          <p:cNvPr id="6" name="Picture 3" descr="D:\Nina\statistica\stat 2016\занятие 12\pap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21" y="3557313"/>
            <a:ext cx="2577571" cy="3184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188640"/>
            <a:ext cx="354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Введение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Место данного исследования в современной науке: какие именно фундаментальные научные проблемы решаются.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«Белые пятна»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противоречия, имеющиеся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данном научном направлении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 конкретизации объекта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обзор того, что известно.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Пример: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изучение различий в морфологии самцов и самок играет первостепенную роль в современной эволюционной биологии и исследованиях социальных систем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сих пор не вполне понятны механизмы…;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малоизучены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факторы, определяющие…</a:t>
            </a: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Обоснование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выбора объекта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исследования; 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Воробьиные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прекрасная модельная группа для изучения …, потому что…</a:t>
            </a: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Постановка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формулирование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КОНКРЕТНЫХ гипотез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которые будут проверяться.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предполагать, что с ростом А и Б уменьшается В. Целью нашей работы было проанализировать действие А и Б на В.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842" y="188640"/>
            <a:ext cx="57101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52528" y="3212976"/>
            <a:ext cx="4391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Обоснование: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non-native invasive animals spread across the planet, the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importance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their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 on native terrestrial wildlife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remains controversial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[1] in part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because of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remarkable lack of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large-scale experiments.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5075"/>
            <a:ext cx="4724400" cy="380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780928"/>
            <a:ext cx="47160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D:\Nina\statistica\stat 2019-2020\занятие 12\asia.jpg__750x415_q90_crop-True_subsampling-2_up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38350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4624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Выбор объекта: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these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reasons, and because rabbit populations are generally resilient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capable of persisting under considerable predation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pressure [16,17],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chose marsh rabbits as a model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understand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impacts of pythons on mammals in ENP.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Гипотезы: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pythons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caused the declines of marsh rabbits in ENP,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predicted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pythons would be the dominant cause of marsh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rabbit mortality in ENP, (ii) mammals would cause more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marsh rabbit mortalities in areas of the GEE where pythons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rare or absent, (iii) marsh rabbit populations introduced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ENP would not persist, and (iv) unlike endothermic predators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(i.e. mammals), the timing of python-caused mortality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would vary with seasonal climate conditions.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12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McCleery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RA, </a:t>
            </a:r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Sovie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A, Reed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RN, Cunningham MW, Hunter ME, Hart KM.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 Marsh rabbit mortalities tie pythons to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precipitous decline of mammals in the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Everglades. Proc. R. Soc. B 282: 20150120.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http://dx.doi.org/10.1098/rspb.2015.0120</a:t>
            </a:r>
            <a:endParaRPr lang="ru-RU" sz="16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Nina\statistica\stat 2019-2020\занятие 12\2780x2200_1001728_[www.ArtFile.ru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7" r="13185"/>
          <a:stretch>
            <a:fillRect/>
          </a:stretch>
        </p:blipFill>
        <p:spPr bwMode="auto">
          <a:xfrm flipH="1">
            <a:off x="6876256" y="1124744"/>
            <a:ext cx="2016224" cy="216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561" y="15007"/>
            <a:ext cx="6114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примерная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структура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9615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проведения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исследования (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 site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Точное название лаборатории, института …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Координаты места полевых работ; карта</a:t>
            </a: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объекта</a:t>
            </a: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Чёткое описание методики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постановки эксперимента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сбора данных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(чтобы можно было 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воспроизвести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формировали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выборки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их объёмы;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проводили исследования;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собирали/отлавливали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объекты;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какими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инструментами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пользовались;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регистрировали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наблюдения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en-US" sz="19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Ethical note</a:t>
            </a:r>
            <a:endParaRPr lang="ru-RU" sz="19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данных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переменные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конкретно участвовали в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анализе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получали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прекрасная практика – делать здесь</a:t>
            </a:r>
            <a:r>
              <a:rPr lang="ru-RU" sz="19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разделы согласно сформулированным гипотезам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rgbClr val="33CC33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статистического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анализа</a:t>
            </a:r>
          </a:p>
          <a:p>
            <a:pPr marL="900113" lvl="1" indent="-442913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какие тесты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использовали и почему;</a:t>
            </a:r>
          </a:p>
          <a:p>
            <a:pPr marL="900113" lvl="1" indent="-442913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удовлетворяли ли данные </a:t>
            </a: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этих тестов;</a:t>
            </a:r>
          </a:p>
          <a:p>
            <a:pPr marL="900113" lvl="1" indent="-442913">
              <a:buClr>
                <a:srgbClr val="33CC33"/>
              </a:buClr>
              <a:buFont typeface="Arial" pitchFamily="34" charset="0"/>
              <a:buChar char="•"/>
            </a:pPr>
            <a:r>
              <a:rPr lang="ru-RU" sz="19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какое ПО 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использовали: 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пакеты (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ссылка на </a:t>
            </a:r>
            <a:r>
              <a:rPr lang="en-US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!), 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0397" y="87015"/>
            <a:ext cx="300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692696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Общая информация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предмете и объекте исследования,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особенно если объект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малоизученный: привести в таблице средние и разброс для изучаемых параметров, описать форму распределений, указать корреляции между переменными.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раздел результатов большой,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разделить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его на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подразделы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соответствующие исходным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гипотезам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Таблицы и картинки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должны быть понятны без отсылки к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тексту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 шапке указывают вид с латинским названием, точное название метода анализа,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следует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дублировать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информацию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(один и тот же результат в таблице, в тексте и на рисунке)</a:t>
            </a:r>
          </a:p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Удобно объемные таблицы и вообще информацию не первой необходимости загружать в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Supplementary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8713216" cy="144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исследовании изменчивости социального поведения сурков регистрировали 15 переменных 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частоты контактов разных типов погони, обнюхивания, игра…). Понятно, что между ними есть корреляции.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016" y="2716465"/>
            <a:ext cx="4572000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Цель: из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переменных получить 2-3, которые бы хорошо объясняли изменчивость 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выборке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667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Пример:</a:t>
            </a:r>
          </a:p>
        </p:txBody>
      </p:sp>
      <p:pic>
        <p:nvPicPr>
          <p:cNvPr id="2050" name="Picture 2" descr="D:\Nina\statistica\stat 2019-2020\занятие 12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409221" cy="352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0397" y="4462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Обсуждение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16" y="692696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33CC33"/>
              </a:buClr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Сначала полезно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подытожить результаты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(но </a:t>
            </a:r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пересказывать</a:t>
            </a:r>
            <a:r>
              <a:rPr lang="ru-R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04664"/>
            <a:ext cx="4488333" cy="17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764704"/>
            <a:ext cx="44644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871296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Изложение –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порядку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полученных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результатов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ориентируясь на исходные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должны быть обсуждены;</a:t>
            </a:r>
          </a:p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полученные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должны быть обсуждены;</a:t>
            </a:r>
          </a:p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должны быть подкреплены результатами;</a:t>
            </a:r>
          </a:p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нас так, а у других – вот так! Обязательно обсуждать результаты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других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каждой гипотезе.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33CC33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конце –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фундаментальная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роль полученных результатов, новые гипотезы и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104" y="5910371"/>
            <a:ext cx="7452320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Структура статьи может варьировать, но она должна быть очень чёткой!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364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Подача статьи в журнал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7484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Почти все журналы требуют размещения первичных данных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(т.е., непосредственно таблиц)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открытых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репозиторях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Специальные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репозитории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генетиков, химиков и т.п.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Универсальные, самые широко рекомендуемые: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Dryad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https://datadryad.org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платный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Figshare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https://figshare.com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бесплатный.</a:t>
            </a:r>
          </a:p>
          <a:p>
            <a:pPr>
              <a:buClr>
                <a:srgbClr val="00B050"/>
              </a:buClr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Помимо таблиц с данными могут попросить выложить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коды в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статье: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accessibility.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dataset supporting this article is available on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Figshare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Digital Repository. DOI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Data and materials availability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available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Dryad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Repository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://...).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2176" t="20672" r="12004" b="22235"/>
          <a:stretch>
            <a:fillRect/>
          </a:stretch>
        </p:blipFill>
        <p:spPr bwMode="auto">
          <a:xfrm>
            <a:off x="153440" y="2060848"/>
            <a:ext cx="8844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3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Нужно зарегистрироваться, создать новый объект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item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выбрать тип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dataset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и тип лицензии.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 понятное описание для каждого столбца в табличке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description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…)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627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было последнее занятие!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50825" y="5795218"/>
            <a:ext cx="87122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Моя почта: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/>
              </a:rPr>
              <a:t>ninavasilieva@gmail.com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(Нина Александровна Васильева)</a:t>
            </a:r>
          </a:p>
        </p:txBody>
      </p:sp>
      <p:pic>
        <p:nvPicPr>
          <p:cNvPr id="21506" name="Picture 2" descr="D:\Nina\statistica\stat 2016\nausi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9769"/>
            <a:ext cx="5976664" cy="4907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513" y="4941168"/>
            <a:ext cx="8856984" cy="132343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матрица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различий содержит Евклидовы дистанции, и данные по всем переменным центрированы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(среднее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0),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взаиморасположение объектов будет таким же, как и в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пространстве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новых компонент.</a:t>
            </a:r>
          </a:p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Т.е.,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scaling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– обобщённый вариант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8516937" cy="378565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этап.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Подготовительный.</a:t>
            </a:r>
          </a:p>
          <a:p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трансформируем данные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(если между переменными нелинейные связи)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стандартизируем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их (если переменные измерены в принципиально разных шкалах);</a:t>
            </a:r>
            <a:endParaRPr lang="ru-RU" sz="24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получаем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матрицу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дистанций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объектами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сурками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в)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решаем,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сколько новых переменных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(измерений)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мы будем получать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обычно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=2 или 3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354136"/>
            <a:ext cx="8712968" cy="4154984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этап.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Получение новых переменных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матрицы дистанций получаем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новые переменные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(как и в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R-mode analysis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 них есть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eigenvalues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eigenvectors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Первая переменная описывает максимум различий между объектами.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объекты помещаются в пространство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новых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переменных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первых, самых лучших)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многократно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поворачиваются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там,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приближая дистанции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между объектами в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новом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пространстве (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d-hat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реальным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различиям между объектами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69857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Т.е., это итеративная процедура, новые переменные получаются не одним действием из матриц, а они постепенно подгоняются к данным. </a:t>
            </a:r>
          </a:p>
        </p:txBody>
      </p:sp>
      <p:pic>
        <p:nvPicPr>
          <p:cNvPr id="3074" name="Picture 2" descr="D:\Nina\statistica\stat 2019-2020\занятие 12\сур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3487345" cy="231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44624"/>
            <a:ext cx="3584575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Многомерное </a:t>
            </a:r>
            <a:r>
              <a:rPr lang="ru-RU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шкалирование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620688"/>
            <a:ext cx="8604448" cy="423192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 3.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оценка качества модели.</a:t>
            </a:r>
          </a:p>
          <a:p>
            <a:pPr>
              <a:spcAft>
                <a:spcPts val="1200"/>
              </a:spcAft>
            </a:pP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считается простой показатель того, насколько хорошо модель описывает реальные различия между объектами –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stress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Чем он меньше, тем лучше: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0.3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недопустимо,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&lt;0.2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приемлемо,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&lt;0.1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идеально;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Картинка, показывающая качество модели –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диаграмма Шепарда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в)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если стресс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большой,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повторяем процедуру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увеличив </a:t>
            </a:r>
            <a:r>
              <a:rPr lang="ru-RU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число измерений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новых переменных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661248"/>
            <a:ext cx="2016769" cy="86862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5589240"/>
            <a:ext cx="6552728" cy="10156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Стресс оценивается на основе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residuals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регрессионной модели «дистанции в модели - реальные различия»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3620</Words>
  <Application>Microsoft Office PowerPoint</Application>
  <PresentationFormat>Экран (4:3)</PresentationFormat>
  <Paragraphs>409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Ninok</dc:creator>
  <cp:lastModifiedBy>Ninok</cp:lastModifiedBy>
  <cp:revision>99</cp:revision>
  <dcterms:created xsi:type="dcterms:W3CDTF">2020-04-11T21:34:50Z</dcterms:created>
  <dcterms:modified xsi:type="dcterms:W3CDTF">2020-04-16T10:52:13Z</dcterms:modified>
</cp:coreProperties>
</file>