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70" r:id="rId13"/>
    <p:sldId id="265" r:id="rId14"/>
    <p:sldId id="271" r:id="rId15"/>
    <p:sldId id="264" r:id="rId16"/>
    <p:sldId id="272" r:id="rId17"/>
    <p:sldId id="273" r:id="rId18"/>
    <p:sldId id="275" r:id="rId19"/>
    <p:sldId id="26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66" r:id="rId34"/>
    <p:sldId id="267" r:id="rId35"/>
    <p:sldId id="268" r:id="rId36"/>
    <p:sldId id="288" r:id="rId37"/>
    <p:sldId id="289" r:id="rId38"/>
    <p:sldId id="290" r:id="rId39"/>
    <p:sldId id="291" r:id="rId40"/>
    <p:sldId id="292" r:id="rId41"/>
    <p:sldId id="293" r:id="rId42"/>
    <p:sldId id="310" r:id="rId43"/>
    <p:sldId id="311" r:id="rId44"/>
    <p:sldId id="312" r:id="rId45"/>
    <p:sldId id="313" r:id="rId46"/>
    <p:sldId id="314" r:id="rId47"/>
    <p:sldId id="315" r:id="rId48"/>
    <p:sldId id="294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8" r:id="rId69"/>
    <p:sldId id="307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71" autoAdjust="0"/>
    <p:restoredTop sz="94660"/>
  </p:normalViewPr>
  <p:slideViewPr>
    <p:cSldViewPr>
      <p:cViewPr varScale="1">
        <p:scale>
          <a:sx n="67" d="100"/>
          <a:sy n="67" d="100"/>
        </p:scale>
        <p:origin x="-16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48038" y="620713"/>
            <a:ext cx="2663825" cy="7191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5F5F5F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Занятие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5F5F5F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11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5F5F5F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8313" y="1700213"/>
            <a:ext cx="8135937" cy="11525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4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 главных компонент и другие методы исследования многомерных связей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Диаграмма каменистой осыпи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scree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plot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позволяет принять решение, сколько компонент оставлять. Критерии -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eigenvalue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= 1» и наличие перелома на диаграмме.</a:t>
            </a:r>
          </a:p>
        </p:txBody>
      </p:sp>
      <p:pic>
        <p:nvPicPr>
          <p:cNvPr id="6146" name="Picture 2" descr="D:\Nina\statistica\stat 2019-2020\занятие 11\ijerph-14-00357-g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84817"/>
            <a:ext cx="6969878" cy="4812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89275" y="620"/>
            <a:ext cx="2364493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Этапы анализа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214" y="404664"/>
            <a:ext cx="6788050" cy="461665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Этап 1. Получение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и отбор компонент</a:t>
            </a:r>
            <a:endParaRPr lang="ru-RU" sz="2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pca_example"/>
          <p:cNvPicPr>
            <a:picLocks noChangeAspect="1" noChangeArrowheads="1"/>
          </p:cNvPicPr>
          <p:nvPr/>
        </p:nvPicPr>
        <p:blipFill>
          <a:blip r:embed="rId2" cstate="print"/>
          <a:srcRect l="7582"/>
          <a:stretch>
            <a:fillRect/>
          </a:stretch>
        </p:blipFill>
        <p:spPr bwMode="auto">
          <a:xfrm>
            <a:off x="4893415" y="1412776"/>
            <a:ext cx="4250585" cy="3456384"/>
          </a:xfrm>
          <a:prstGeom prst="rect">
            <a:avLst/>
          </a:prstGeo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2008" y="4802376"/>
            <a:ext cx="8964488" cy="1938992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Чтобы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компонент получилось мало, и их было легко интерпретировать,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между исходными переменными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ДОЛЖНЫ БЫТЬ КОРРЕЛЯЦИИ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корреляции слабые,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уменьшить число переменных не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получится!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1370379"/>
            <a:ext cx="49320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Компоненты специально получают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ортогональными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т.е. они не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коррелируют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друг с другом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(удобно для дальнейшего анализа).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Т.к. выбирают только компоненты с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соб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1, их будет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меньше, чем переменных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 идеале – 1-3.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908720"/>
            <a:ext cx="832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 сути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PCA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это поворот осей и уменьшение их числа.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Nina\statistica\stat 2019-2020\занятие 11\Principal-component-analysis-example-PC-1-contains-the-most-energy-of-the-data-but-do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" r="7979"/>
          <a:stretch>
            <a:fillRect/>
          </a:stretch>
        </p:blipFill>
        <p:spPr bwMode="auto">
          <a:xfrm>
            <a:off x="2267744" y="3429000"/>
            <a:ext cx="6624736" cy="3162640"/>
          </a:xfrm>
          <a:prstGeom prst="rect">
            <a:avLst/>
          </a:prstGeom>
          <a:noFill/>
        </p:spPr>
      </p:pic>
      <p:pic>
        <p:nvPicPr>
          <p:cNvPr id="3" name="Picture 4" descr="D:\Nina\statistica\stat 2019-2020\занятие 11\slide-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20688"/>
            <a:ext cx="2952328" cy="2652620"/>
          </a:xfrm>
          <a:prstGeom prst="rect">
            <a:avLst/>
          </a:prstGeom>
          <a:noFill/>
        </p:spPr>
      </p:pic>
      <p:pic>
        <p:nvPicPr>
          <p:cNvPr id="4" name="Picture 4" descr="D:\Nina\statistica\stat 2019-2020\занятие 11\slide-1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604100"/>
            <a:ext cx="2880320" cy="26526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008" y="4554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Здесь как ни проводи новую ось, без второй оси не обойтись.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27710"/>
            <a:ext cx="442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Здесь одна ось забирает на себя почти всю изменчивость в данных.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378904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Еще раз про поворот осей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536" y="548680"/>
            <a:ext cx="8228210" cy="83099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Этап 2. Интерпретация компонент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eigenvectors</a:t>
            </a: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factor loadings</a:t>
            </a:r>
            <a:endParaRPr lang="ru-RU" sz="2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43611" y="44624"/>
            <a:ext cx="2364493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Этапы анализа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00808"/>
            <a:ext cx="91440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Eigenvectors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(коэффициенты): чем коэффициент больше по модулю, тем больше вклад данной переменной в компоненту.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Factor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loadings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корреляции Пирсона для компоненты с каждой из исходных переменных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чем больше по модулю, тем сильнее корреляция компоненты с переменной.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278575"/>
            <a:ext cx="8712968" cy="224676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Компоненты </a:t>
            </a:r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легко интерпретировать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если: каждая исходная переменная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коррелирует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только с одной компонентой;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loadings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близки либо 1/-1, либо 0 (так получается, если исходно корреляция переменных есть).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Сложно интерпретировать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если: среди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factor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loadings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много невысоких значений; некоторые переменные почти одинаково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коррелируют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 несколькими компонентами.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95040" y="476672"/>
            <a:ext cx="5705152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Этап 3. Вращение компонент (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rotation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484784"/>
            <a:ext cx="8964488" cy="2616101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вращения – облегчить интерпретацию компонент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чтобы коэффициенты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loadings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были близки либо 0, либо 1.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Поворачиваем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так, чтобы уменьшилось число средних корреляций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loadings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и каждая переменная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коррелировала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бы 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одной компонентой.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Varimax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rotation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– самый распространённый и удобный метод.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Вращение сохраняет компоненты ортогональными.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08077" y="73546"/>
            <a:ext cx="2364493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Этапы анализа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3671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Итак, мы отбросили часть компонент. Теперь можно еще немного повернуть оставшиеся компоненты.</a:t>
            </a:r>
          </a:p>
        </p:txBody>
      </p:sp>
      <p:pic>
        <p:nvPicPr>
          <p:cNvPr id="7170" name="Picture 2" descr="D:\Nina\statistica\stat 2019-2020\занятие 11\figure_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23"/>
          <a:stretch>
            <a:fillRect/>
          </a:stretch>
        </p:blipFill>
        <p:spPr bwMode="auto">
          <a:xfrm>
            <a:off x="1435100" y="3933056"/>
            <a:ext cx="627380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476672"/>
            <a:ext cx="4932761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Вращение компонент (факторов)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512" y="980728"/>
            <a:ext cx="8569325" cy="255454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Обычно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используют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ортогональное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вращение – факторы остаются перпендикулярными друг другу.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Самый стандартный метод - </a:t>
            </a:r>
            <a:r>
              <a:rPr lang="en-US" sz="24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varimax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Не ортогональное вращение – 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oblique rotation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допускает корреляцию компонент.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Оси координат становятся не перпендикулярными, и возникают трудности с визуализацией и интерпретацией результатов.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528" y="3789040"/>
            <a:ext cx="8445500" cy="2123658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Анализ остатков –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residuals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residual correlation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позволяет оценить,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насколько много информации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было потеряно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  сокращении числа переменных.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основе наших факторов генерируются корреляции между исходными переменными и сравниваются с реальными корреляциями. Если разница где-то велика, мы взяли слишком мало факторов.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90947" y="620688"/>
            <a:ext cx="6064994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Этап 4. Интерпретация новых компонент</a:t>
            </a:r>
            <a:endParaRPr lang="ru-RU" sz="2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58899" y="1082353"/>
            <a:ext cx="8785101" cy="156966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Получение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factor loadings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вращения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(проверка, стало ли лучше)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Рассмотрение корреляций новых, «повёрнутых» компонент с исходными переменными, понимание их биологического смысла.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23528" y="2924944"/>
            <a:ext cx="8301037" cy="830997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Этап 5.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Получение значений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новых переменных для каждого объекта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(для дальнейшего анализа.)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308077" y="73546"/>
            <a:ext cx="2364493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Этапы анализа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8161" y="260648"/>
            <a:ext cx="5299592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Ещё раз о </a:t>
            </a:r>
            <a:r>
              <a:rPr lang="ru-RU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компонентах</a:t>
            </a:r>
            <a:r>
              <a:rPr lang="ru-RU" sz="240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(факторах):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764704"/>
            <a:ext cx="8732838" cy="5780044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35000"/>
              </a:spcAft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 многомерном пространстве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первая компонента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располагается вдоль наибольшей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дисперсии облака объектов.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ct val="35000"/>
              </a:spcAft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Компоненты взаимно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перпендикулярны</a:t>
            </a:r>
          </a:p>
          <a:p>
            <a:pPr>
              <a:spcAft>
                <a:spcPct val="35000"/>
              </a:spcAft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Компоненты –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линейные комбинации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исходных переменных</a:t>
            </a:r>
          </a:p>
          <a:p>
            <a:pPr>
              <a:spcAft>
                <a:spcPct val="35000"/>
              </a:spcAft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Если исходные переменные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u="sng" dirty="0" err="1">
                <a:latin typeface="Arial" pitchFamily="34" charset="0"/>
                <a:cs typeface="Arial" pitchFamily="34" charset="0"/>
              </a:rPr>
              <a:t>коррелируют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между собой,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не получится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собрать много дисперсии в первых компонентах, т.е., уменьшить 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число.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ct val="35000"/>
              </a:spcAft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Сколько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компонент оставлять?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Оставляем так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чтобы обеспечить биологическую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интерпретируемость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результатов. Нет смысла оставлять компоненты, с которыми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коррелирует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толком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ни одна исходная переменная. Правило «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eigenvalue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=1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1520" y="836712"/>
            <a:ext cx="5834063" cy="34163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Изучаем питание павианов.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каждой особи мы оценили количество еды 10 разных типов, съеденной за неделю.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Павианы едят разную еду, поэтому типов пищи – 10. особей в анализе – 100.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Но реальных  факторов, определяющих эти предпочтения, наверняка меньше.</a:t>
            </a:r>
          </a:p>
        </p:txBody>
      </p:sp>
      <p:pic>
        <p:nvPicPr>
          <p:cNvPr id="4" name="Picture 6" descr="baboon eating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011863" y="981075"/>
            <a:ext cx="2863850" cy="381635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288" y="4983163"/>
            <a:ext cx="8569325" cy="120032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Мы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хотим: 1) уменьшить число переменных для дальнейшего анализа; 2) определить,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сколько (и каких) факторов определяют пищевые предпочтения павианов.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3528" y="692696"/>
            <a:ext cx="1850443" cy="378565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апельсины,</a:t>
            </a:r>
          </a:p>
          <a:p>
            <a:r>
              <a:rPr lang="ru-RU" sz="24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бананы,</a:t>
            </a:r>
          </a:p>
          <a:p>
            <a:r>
              <a:rPr lang="ru-RU" sz="24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яблоки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400" dirty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помидоры,</a:t>
            </a:r>
          </a:p>
          <a:p>
            <a:r>
              <a:rPr lang="ru-RU" sz="2400" dirty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огурцы,</a:t>
            </a:r>
          </a:p>
          <a:p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мясо,</a:t>
            </a:r>
          </a:p>
          <a:p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курица,</a:t>
            </a:r>
          </a:p>
          <a:p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рыба,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насекомые,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черви.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825" y="5516563"/>
            <a:ext cx="8713788" cy="461665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10 переменных измерено для каждого животного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D:\Nina\statistica\stat 2019-2020\занятие 11\1444283594_foto-babuino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764704"/>
            <a:ext cx="5985418" cy="3995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476672"/>
            <a:ext cx="8640514" cy="5496889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Многомерные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методы: повторение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35000"/>
              </a:spcAft>
              <a:buClr>
                <a:srgbClr val="FF6600"/>
              </a:buClr>
              <a:buFontTx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основании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матрицы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(корреляций или ковариаций)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получают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новые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переменные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линейные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комбинации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исходных.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35000"/>
              </a:spcAft>
              <a:buClr>
                <a:srgbClr val="FF6600"/>
              </a:buClr>
              <a:buFontTx/>
              <a:buAutoNum type="arabicPeriod"/>
            </a:pP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Первая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переменная описывает максимум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изменчивости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между объектами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= имеет наибольшее собственное значение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eigenvalue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35000"/>
              </a:spcAft>
              <a:buClr>
                <a:srgbClr val="FF6600"/>
              </a:buClr>
              <a:buFontTx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 каждой переменной существует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список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коэффициентов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(eigenvector)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список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корреляций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 исходными переменными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loadings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они позволяют интерпретировать новые переменные.</a:t>
            </a:r>
          </a:p>
          <a:p>
            <a:pPr marL="457200" indent="-457200">
              <a:spcAft>
                <a:spcPct val="35000"/>
              </a:spcAft>
              <a:buClr>
                <a:srgbClr val="FF6600"/>
              </a:buClr>
              <a:buFontTx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Можно рассчитать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значения компонент для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объектов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потом работать с этими новыми переменными.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2008"/>
            <a:ext cx="511256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004246" y="836712"/>
            <a:ext cx="4032250" cy="28082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703888" y="116632"/>
            <a:ext cx="3189287" cy="70788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Principal component analysis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852936"/>
            <a:ext cx="4680520" cy="386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4653136"/>
            <a:ext cx="295232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16016" y="4293096"/>
            <a:ext cx="4355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Подготовка: проверка на соответствие нормальному распределению;  поиск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аутлаеров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исключение  чрезмерно сильных корреляций переменных (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r&gt;0.95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5496" y="404664"/>
            <a:ext cx="4609133" cy="375011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23528" y="2293009"/>
            <a:ext cx="1440930" cy="369332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88024" y="116632"/>
            <a:ext cx="4355977" cy="2985433"/>
          </a:xfrm>
          <a:prstGeom prst="rect">
            <a:avLst/>
          </a:prstGeom>
          <a:solidFill>
            <a:schemeClr val="tx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Можно задать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кол-во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дисперсии, которое должен объяснять фактор, чтобы его включили в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анализ.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Обычно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что соответствует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средней дисперсии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одной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переменной, т.к. матрица корреляций стандартизирует переменные, и сумма дисперсий в них = сумме единиц на главной диагонали = числу переменных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H="1">
            <a:off x="3708078" y="2420888"/>
            <a:ext cx="1223962" cy="0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79712" y="2132856"/>
            <a:ext cx="1728788" cy="647700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391025" y="3212976"/>
            <a:ext cx="4752975" cy="3541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0" y="4941168"/>
            <a:ext cx="1800225" cy="649287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1" y="436510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Сперва оценим качество  новых компонент: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eigenvalues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51520" y="436602"/>
            <a:ext cx="4716463" cy="290353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11560" y="3460938"/>
            <a:ext cx="1868012" cy="400110"/>
          </a:xfrm>
          <a:prstGeom prst="rect">
            <a:avLst/>
          </a:prstGeom>
          <a:solidFill>
            <a:schemeClr val="tx1"/>
          </a:solidFill>
          <a:ln w="22225" algn="ctr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публикацию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47466" y="1084872"/>
            <a:ext cx="792088" cy="79189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72008"/>
            <a:ext cx="5220072" cy="40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9513" y="414908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Scree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plot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показывает какую долю всей изменчивости объясняет каждая компонента.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Рекомендуют оставлять компоненты выше излома, включая саму точку излома.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04664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Здесь имеет смысл оставлять только 2 компоненты (объясняют 79% всей изменчивости) – их и оставляем.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156682"/>
            <a:ext cx="79208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1043608" y="1916832"/>
            <a:ext cx="216024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617574" y="1884894"/>
            <a:ext cx="362138" cy="154410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356100" y="44450"/>
            <a:ext cx="4752975" cy="3541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229350" y="1771650"/>
            <a:ext cx="1655763" cy="360363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496" y="344850"/>
            <a:ext cx="4051300" cy="707886"/>
          </a:xfrm>
          <a:prstGeom prst="rect">
            <a:avLst/>
          </a:prstGeom>
          <a:solidFill>
            <a:schemeClr val="tx1"/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Оценка качества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модели из 2-х компонент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572000" y="2419350"/>
            <a:ext cx="1800225" cy="360363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4925" y="1033041"/>
            <a:ext cx="3816350" cy="36242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79388" y="4704928"/>
            <a:ext cx="3816350" cy="163121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Communalities: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каждой переменной показывают, какая доля её изменчивости объясняется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новыми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факторами</a:t>
            </a: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4067175" y="1989138"/>
            <a:ext cx="2160588" cy="43180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3851920" y="3356992"/>
            <a:ext cx="5256212" cy="24479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923928" y="5805264"/>
            <a:ext cx="5220072" cy="1015663"/>
          </a:xfrm>
          <a:prstGeom prst="rect">
            <a:avLst/>
          </a:prstGeom>
          <a:solidFill>
            <a:schemeClr val="tx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Остаточные корреляции между переменными, не объясненные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моделью; чем они больше, тем хуже модель.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4643438" y="2781300"/>
            <a:ext cx="936625" cy="1368425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456" y="116632"/>
            <a:ext cx="4932040" cy="383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49118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Интерпретация компонент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(факторов): посмотрим, какие переменные дают в них наибольший вклад.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2420888"/>
            <a:ext cx="18002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383356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1960" y="4293096"/>
            <a:ext cx="493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loadings –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корреляции компонент с исходными переменными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27584" y="408727"/>
            <a:ext cx="5184576" cy="150810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Вращение компонент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Проведём вращение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чтобы улучшить их структуру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(метод вращения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необходимо указать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публикации)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9388" y="2781300"/>
            <a:ext cx="5400675" cy="3887788"/>
            <a:chOff x="113" y="1752"/>
            <a:chExt cx="3402" cy="2449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113" y="1752"/>
              <a:ext cx="3402" cy="2449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93" y="3022"/>
              <a:ext cx="1724" cy="227"/>
            </a:xfrm>
            <a:prstGeom prst="rect">
              <a:avLst/>
            </a:prstGeom>
            <a:noFill/>
            <a:ln w="222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4" y="3294"/>
              <a:ext cx="1270" cy="227"/>
            </a:xfrm>
            <a:prstGeom prst="rect">
              <a:avLst/>
            </a:prstGeom>
            <a:noFill/>
            <a:ln w="222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7" name="Picture 9" descr="павиан с укором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228184" y="260648"/>
            <a:ext cx="2736850" cy="25923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24128" y="3356992"/>
            <a:ext cx="3419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Varimax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raw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самый распространённый способ поворота компонент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51520" y="1412875"/>
            <a:ext cx="3803650" cy="40306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11960" y="1196975"/>
            <a:ext cx="4681215" cy="10156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Фактор 1 в основном связан с растительной пищей, фактор 2 – с животной.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7584" y="476672"/>
            <a:ext cx="7992888" cy="83099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 вращения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факторов их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становится более ясной: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11960" y="2492896"/>
            <a:ext cx="4932040" cy="193899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Итак, пищевые предпочтения павианов составлены из двух основных факторов – отношением к животной и растительной пище.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46920" y="2420938"/>
            <a:ext cx="1584325" cy="3095625"/>
          </a:xfrm>
          <a:prstGeom prst="rect">
            <a:avLst/>
          </a:prstGeom>
          <a:noFill/>
          <a:ln w="22225" algn="ctr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403648" y="5516562"/>
            <a:ext cx="935435" cy="576733"/>
          </a:xfrm>
          <a:prstGeom prst="line">
            <a:avLst/>
          </a:prstGeom>
          <a:noFill/>
          <a:ln w="22225">
            <a:solidFill>
              <a:srgbClr val="99CC00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9512" y="6093296"/>
            <a:ext cx="2204001" cy="461665"/>
          </a:xfrm>
          <a:prstGeom prst="rect">
            <a:avLst/>
          </a:prstGeom>
          <a:solidFill>
            <a:schemeClr val="tx1"/>
          </a:solidFill>
          <a:ln w="22225" algn="ctr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публикацию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4581128"/>
            <a:ext cx="4680520" cy="156966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вращение компонент не улучшило интерпретируемость компонент, лучше оставить исходные компоненты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4925" y="2386013"/>
            <a:ext cx="6265863" cy="442753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0" y="44450"/>
            <a:ext cx="4537075" cy="3076575"/>
            <a:chOff x="2426" y="119"/>
            <a:chExt cx="2858" cy="1938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2426" y="119"/>
              <a:ext cx="2858" cy="1938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517" y="1497"/>
              <a:ext cx="1089" cy="181"/>
            </a:xfrm>
            <a:prstGeom prst="rect">
              <a:avLst/>
            </a:prstGeom>
            <a:noFill/>
            <a:ln w="222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6" name="Picture 8" descr="павиан анубис портрет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6516688" y="3213100"/>
            <a:ext cx="2330450" cy="3602038"/>
          </a:xfrm>
          <a:prstGeom prst="rect">
            <a:avLst/>
          </a:prstGeo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1520" y="548680"/>
            <a:ext cx="4249043" cy="156966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Посмотрим, как исходные переменные расположились в пространстве новых факторов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496" y="336719"/>
            <a:ext cx="8928992" cy="150810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мы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хотим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проводить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дальнейший анализ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связи питания павианов с другими переменными, мы можем заменить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переменных на полученных два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фактора.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Коэффициенты показывают вклад переменных в компоненту.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755576" y="2124447"/>
            <a:ext cx="4517206" cy="368081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084168" y="1887921"/>
            <a:ext cx="2880320" cy="492545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877272"/>
            <a:ext cx="579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Они не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коррелируют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между собой (удобно в анализе), их легко интерпретировать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924647"/>
            <a:ext cx="172819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87015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Для публикаций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7596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 методы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использовали метод главных компонент; применяли к ним вращение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Varimax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raw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Иногда все описание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PCA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идёт в Методы, если его цель - получение новых переменных.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04864"/>
            <a:ext cx="89482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“To reduce the dimensionality in the data set and to simplify the analysis,</a:t>
            </a:r>
          </a:p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we applied principal components analysis (PCA)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on variables …</a:t>
            </a:r>
          </a:p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All variables were standardized, and two principal components were extracted</a:t>
            </a:r>
          </a:p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Varimax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raw rotation.”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573016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 результаты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собственные значения выделенных компонент; доля изменчивости, которую они объясняют; расшифровка, какие исходные переменные они отражают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(не забыть указать увеличивается или уменьшается переменная с ростом компоненты)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445224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“…The two components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explained 86% of the variance in the spatiotemporal distribution of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males and females. PC1 reflected an increase in the number of adult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males within 100 m…”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journal-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30022"/>
            <a:ext cx="1691680" cy="171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68431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Мы уже рассмотрели задачу сравнения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ГРУПП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 нескольким зависимым переменным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MANOVA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дискриминантный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анализ).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040" y="2924944"/>
            <a:ext cx="82454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Уменьшить число исходных переменных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минимальными потерями информации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(чтобы использовать их в дальнейшем анализе);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Обнаружить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скрытые закономерности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данных, которые не выявляются при анализе отдельных переменных (путём помещения объектов в пространство новых переменных,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scaling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3808" y="2132856"/>
            <a:ext cx="271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НОВЫЕ ЗАДАЧИ: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Теперь просто представим данные, включающие 50, 100, 150 переменных. Как вообще с ними можно работать?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59832" y="1412776"/>
            <a:ext cx="792088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00846" y="76200"/>
            <a:ext cx="1551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PCA</a:t>
            </a: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в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</a:t>
            </a:r>
            <a:endParaRPr lang="ru-RU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48680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Очень много функций в нескольких пакетах!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Рассмотрим только 2: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prcomp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()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 базового набора 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principal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пакета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psych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8031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Опять прибегнем к данным с ирисами Фишера (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iris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), что поделать!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924944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Подготовка данных: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Сверхсильные корреляции,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аутлаеры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построение картинок, пустые ячейки и т.п.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Важно: лучше, если в таблице для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PCA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 будет посторонних переменных, а переменные для анализа будут стоять подряд, без вкрапления посторонних.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76256" y="3140968"/>
            <a:ext cx="2055906" cy="343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447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Проведем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PCA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без поворота: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6308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my.pca &lt;-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prcomp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~ Var1 + Var2 + …, scale. = TRUE)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6012160" y="1268760"/>
            <a:ext cx="792088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2200" y="162880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Стандартизация всех переменных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555776" y="1340768"/>
            <a:ext cx="864096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5656" y="170080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Перечень переменных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2420888"/>
            <a:ext cx="7468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Альтернативная запись (когда переменных много):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3068960"/>
            <a:ext cx="5665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my.pca &lt;-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prcomp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mydata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[,1:n], scale. = TRUE)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059832" y="3429000"/>
            <a:ext cx="864096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7624" y="378904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Номера переменных в таблице с данными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mydata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с 1 по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4941168"/>
            <a:ext cx="991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my.pca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517232"/>
            <a:ext cx="2523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Вывод результатов </a:t>
            </a:r>
          </a:p>
        </p:txBody>
      </p:sp>
      <p:pic>
        <p:nvPicPr>
          <p:cNvPr id="21506" name="Picture 2" descr="D:\Nina\statistica\stat 2019-2020\занятие 11\49830289_6f4b8a117b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93096"/>
            <a:ext cx="3024336" cy="235226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244408" y="6381328"/>
            <a:ext cx="6848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He Si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760336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pca.iris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&lt;-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prcomp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(iris[,1:4], scale. = TRUE)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pca.iris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Standard deviations (1, .., p=4):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[1] 1.7083611 0.9560494 0.3830886 0.1439265</a:t>
            </a:r>
          </a:p>
          <a:p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Rotation (n x k) = (4 x 4):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PC1              PC2               PC3              PC4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Sepal.Length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0.5210659  -0.37741762   0.7195664    0.2612863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Sepal.Width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-0.2693474  -0.92329566  -0.2443818  -0.1235096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Petal.Length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0.5804131  -0.02449161  -0.1421264  -0.8014492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Petal.Width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0.5648565  -0.06694199  -0.6342727   0.5235971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9664" y="1124744"/>
            <a:ext cx="2844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Корни из собственных значений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652120" y="1340768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91680" y="389298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Собственные векторы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eigenvectors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4572000" y="908720"/>
            <a:ext cx="360040" cy="5688632"/>
          </a:xfrm>
          <a:prstGeom prst="rightBrace">
            <a:avLst>
              <a:gd name="adj1" fmla="val 39117"/>
              <a:gd name="adj2" fmla="val 4951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3" y="486916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Здесь видно, что по правилу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eigenvalue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здесь достаточно оставить только одну компоненту, но лучше взять две: у второй пограничное значение.</a:t>
            </a:r>
          </a:p>
        </p:txBody>
      </p:sp>
      <p:pic>
        <p:nvPicPr>
          <p:cNvPr id="22530" name="Picture 2" descr="D:\Nina\statistica\stat 2019-2020\занятие 11\японская живопись 19-20_edorig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0772" t="5707" r="10235" b="11895"/>
          <a:stretch>
            <a:fillRect/>
          </a:stretch>
        </p:blipFill>
        <p:spPr bwMode="auto">
          <a:xfrm>
            <a:off x="7020272" y="3913417"/>
            <a:ext cx="1944216" cy="282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548680"/>
            <a:ext cx="1440160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598" y="-27384"/>
            <a:ext cx="812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Поближе рассмотрим </a:t>
            </a:r>
            <a:r>
              <a:rPr lang="en-US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eigenvalues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 построим </a:t>
            </a:r>
            <a:r>
              <a:rPr lang="en-US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scree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plot</a:t>
            </a:r>
            <a:endParaRPr lang="ru-R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8535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Пакет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factoextra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много полезного для визуализации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PCA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7960"/>
            <a:ext cx="8276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get_eig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pca.iris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eigenvalue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variance.percent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cumulative.variance.percent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Dim.1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2.91849782     72.9624454                72.96245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Dim.2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0.91403047     22.8507618                95.81321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Dim.3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0.14675688       3.6689219                99.48213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Dim.4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0.02071484       0.5178709                100.00000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985952"/>
            <a:ext cx="382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Анализ собственных значений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99792" y="1201976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3728" y="3501008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fviz_eig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pca.iris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09267" y="2924945"/>
            <a:ext cx="44627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08104" y="3933056"/>
            <a:ext cx="2864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fviz_pca_ind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(my.pca)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fviz_pca_var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(my.pca)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fviz_pca_biplot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(my.pca)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501317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Еще несколько полезных картинок, аналогичных тем, что в Статистике.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4554"/>
            <a:ext cx="8943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данные делятся на группы, это можно визуализировать: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96" y="508610"/>
            <a:ext cx="549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fviz_pca_ind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(my.pca, col.ind = Groups)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908720"/>
            <a:ext cx="6335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ирисов: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fviz_pca_ind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(pca.iris1, col.ind = Species)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D:\Nina\statistica\stat 2019-2020\занятие 11\iri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683568" y="1257027"/>
            <a:ext cx="6032404" cy="5412333"/>
          </a:xfrm>
          <a:prstGeom prst="rect">
            <a:avLst/>
          </a:prstGeom>
          <a:noFill/>
        </p:spPr>
      </p:pic>
      <p:pic>
        <p:nvPicPr>
          <p:cNvPr id="24579" name="Picture 3" descr="D:\Nina\statistica\stat 2019-2020\занятие 11\49830363_972cc3b46014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948264" y="3716486"/>
            <a:ext cx="2048097" cy="30248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44408" y="6381328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He Si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462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Получение значений новых переменных для каждого наблюдения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для функции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prcomp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 которой мы до сих пор работаем!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164" y="1196752"/>
            <a:ext cx="1479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my.pca$x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700808"/>
            <a:ext cx="6411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Чтобы получить значения для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компонент: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2204864"/>
            <a:ext cx="7275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my.pca2 &lt;- (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mydata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[,1:n], scale. = TRUE, rank. =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my.pca2$x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3501008"/>
            <a:ext cx="659526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pca.iris2 &lt;-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prcomp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(iris[,1:4], scale. = TRUE, rank. = 2)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pca.iris2$x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PC1        PC2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[1,] -2.257141 -0.4784238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[2,] -2.074013  0.6718827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[3,] -2.356335  0.3407664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[4,] -2.291707  0.5953999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[5,] -2.381863 -0.6446757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[6,] -2.068701 -1.4842053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655" y="3068960"/>
            <a:ext cx="382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Ирисы (две компоненты):</a:t>
            </a:r>
          </a:p>
        </p:txBody>
      </p:sp>
      <p:pic>
        <p:nvPicPr>
          <p:cNvPr id="25602" name="Picture 2" descr="D:\Nina\statistica\stat 2019-2020\занятие 11\А. Волков. Март_ed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231301"/>
            <a:ext cx="2448272" cy="351006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5856" y="4941168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их можно копировать и использовать в дальнейшем анализе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3775" y="6488668"/>
            <a:ext cx="111472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А. Волков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211960" y="476672"/>
            <a:ext cx="864096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1"/>
            <a:ext cx="5220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Поворот осей: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principal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 пакета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psych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96" y="992922"/>
            <a:ext cx="8757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my.pca &lt;- principal(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mydata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[,1:n],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nfactors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=2, rotate="none“ , scores=TRUE)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my.pca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052736"/>
            <a:ext cx="1224136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052736"/>
            <a:ext cx="1584176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27984" y="1484784"/>
            <a:ext cx="218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без вращения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7" y="1988840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my.pca &lt;- principal(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mydata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[,1:n],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nfactors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=2, rotate="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varimax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 , scores=TRUE)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my.pca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048654"/>
            <a:ext cx="1224136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048654"/>
            <a:ext cx="1872208" cy="3002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95936" y="2276872"/>
            <a:ext cx="2789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вращение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varimax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61048"/>
            <a:ext cx="8868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Получение значений «повернутых» компонент для объектов: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437112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my.pca$scores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5013176"/>
            <a:ext cx="4247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для функции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principal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!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566124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вообще очень хорошая, удобная функция, но для нее не строятся картинки из пакета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factoextra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3131840" y="2348880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75656" y="2780928"/>
            <a:ext cx="4104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здесь перечисление переменных оставлять нельзя, только номера 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[]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55923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rot.iris2 &lt;- principal(iris[,1:4],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nfactors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=2, rotate="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varimax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", scores=TRUE)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rot.iris2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Principal Components Analysis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Call: principal(r = iris[, 1:4],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nfactors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2, rotate = "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varimax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",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scores = TRUE)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Standardized loadings (pattern matrix) based upon correlation matrix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RC1 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RC2   h2     u2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Sepal.Length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0.96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0.05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0.92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0.0774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1.0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Sepal.Width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-0.14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0.98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0.99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0.0091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1.0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Petal.Length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0.94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-0.30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0.98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0.0163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1.2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Petal.Width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0.93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-0.26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0.94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0.0647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1.2</a:t>
            </a:r>
          </a:p>
          <a:p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RC1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RC2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SS loadings         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2.70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1.13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Proportion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0.68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0.28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Cumulative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0.68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0.96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Proportion Explained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0.71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0.29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Cumulative Proportion 0.71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1.00</a:t>
            </a:r>
          </a:p>
          <a:p>
            <a:r>
              <a:rPr lang="en-US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Mean item complexity =  1.1</a:t>
            </a:r>
          </a:p>
          <a:p>
            <a:r>
              <a:rPr lang="en-US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Test of the hypothesis that 2 components are sufficient.</a:t>
            </a:r>
          </a:p>
          <a:p>
            <a:r>
              <a:rPr lang="en-US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root mean square of the residuals (RMSR) is  0.03 </a:t>
            </a:r>
          </a:p>
          <a:p>
            <a:r>
              <a:rPr lang="en-US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with the empirical chi square  1.72  with </a:t>
            </a:r>
            <a:r>
              <a:rPr lang="en-US" sz="19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prob</a:t>
            </a:r>
            <a:r>
              <a:rPr lang="en-US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&lt;  NA </a:t>
            </a:r>
          </a:p>
          <a:p>
            <a:r>
              <a:rPr lang="en-US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Fit based upon off diagonal values = 1</a:t>
            </a:r>
            <a:endParaRPr lang="ru-RU" sz="1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916832"/>
            <a:ext cx="1368152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916832"/>
            <a:ext cx="648072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916832"/>
            <a:ext cx="864096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861048"/>
            <a:ext cx="38519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8104" y="2060848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rotated components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852936"/>
            <a:ext cx="3635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доля изменчивости исходной переменной, объяснённая компонентами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267744" y="2276872"/>
            <a:ext cx="324036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347864" y="2780928"/>
            <a:ext cx="216024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008" y="3861048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доля изменчивости переменной,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НЕобъяснённая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компонентами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4067944" y="3284984"/>
            <a:ext cx="72008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5568" y="515719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eigenvalues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3851920" y="4149080"/>
            <a:ext cx="1512168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Nina\statistica\stat 2019-2020\занятие 11\Ван Гог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453336"/>
            <a:ext cx="21129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600" i="1" dirty="0" smtClean="0">
                <a:latin typeface="Arial" pitchFamily="34" charset="0"/>
                <a:cs typeface="Arial" pitchFamily="34" charset="0"/>
              </a:rPr>
              <a:t>Vincent W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nl-NL" sz="1600" i="1" dirty="0" smtClean="0">
                <a:latin typeface="Arial" pitchFamily="34" charset="0"/>
                <a:cs typeface="Arial" pitchFamily="34" charset="0"/>
              </a:rPr>
              <a:t> van Gogh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75047"/>
            <a:ext cx="183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Замечание: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83671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На протяжении всей процедуры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PCA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не было протестировано 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 ОДНОЙ статистической гипотезы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88032" y="1844824"/>
            <a:ext cx="539552" cy="36004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2348880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99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Из обычного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PCA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нельзя сделать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никаких качественных выводов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(что-то равно чему-то, А зависит от Б, и проч.);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Clr>
                <a:srgbClr val="0099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исследование структуры многомерных данных в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PCA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описательная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процедура;</a:t>
            </a:r>
          </a:p>
          <a:p>
            <a:pPr>
              <a:spcAft>
                <a:spcPts val="1200"/>
              </a:spcAft>
              <a:buClr>
                <a:srgbClr val="0099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часто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PCA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предварительный этап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анализа; полученные компоненты идут как переменные в другие статистические процедуры;</a:t>
            </a:r>
          </a:p>
          <a:p>
            <a:pPr>
              <a:spcAft>
                <a:spcPts val="1200"/>
              </a:spcAft>
              <a:buClr>
                <a:srgbClr val="0099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случайные ошибки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аутлаеры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могут радикально изменить структуру и значения компонент, их интерпретацию,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и никто этого не заметит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0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Идея решения этих задач в том, что часто под несколькими переменными кроется гораздо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меньшее число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реальных свойств объектов, которые и объясняют их изменчивость.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39069" y="44624"/>
            <a:ext cx="6265862" cy="954107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Анализ главных компонент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principal component analysis, PCA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512" y="4293096"/>
            <a:ext cx="6480720" cy="193899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Проанализируем влияние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питания на вес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кроликов. Но, очевидно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вес кролика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одна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его характеристика, а не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три!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Скорее всего, мы захотим превратить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 переменные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одну.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132856"/>
            <a:ext cx="9144000" cy="156966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Поясняющий пример: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Взвешиваем кроликов: сначала каждого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из 100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зверьков на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безмене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потом на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весах с гирьками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потом на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электронных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кухонных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весах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(получаются немного разные цифры).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500033"/>
            <a:ext cx="2088232" cy="324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55576" y="188640"/>
            <a:ext cx="8208590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Требования к выборкам для проведения </a:t>
            </a: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3528" y="980728"/>
            <a:ext cx="8640960" cy="5312223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ct val="300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Связь переменных должна быть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линейной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(это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Диагностика - осмотр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скаттерплотов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457200" indent="-457200">
              <a:spcAft>
                <a:spcPct val="300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многомерное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нормальное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распределение – не критично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(оценка – на  основе гистограмм; если есть группы – внутри групп);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300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Трансформация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данных – для линейных связей;</a:t>
            </a:r>
          </a:p>
          <a:p>
            <a:pPr marL="457200" indent="-457200">
              <a:spcAft>
                <a:spcPct val="300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Исключение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аутлаеров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(особенно если они меняют интерпретацию компонент);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300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Рекомендуется, чтобы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выборки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был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50, строго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≥25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объектов;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оптимальный – ≥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100.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Чем больше переменных, тем больше должен быть размер выборки.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30000"/>
              </a:spcAft>
              <a:buClr>
                <a:srgbClr val="FF0000"/>
              </a:buClr>
              <a:buFontTx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Между переменными должна быть ненулевая корреляция, но коэффициентов корреляции, близких единице, тоже быть не должно.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43663" y="549275"/>
            <a:ext cx="2519362" cy="120032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Расширенный вариант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Statistica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06363" y="44450"/>
            <a:ext cx="5761037" cy="35274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48790"/>
            <a:ext cx="5041131" cy="333934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6603" y="5876925"/>
            <a:ext cx="935037" cy="647700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48064" y="3597984"/>
            <a:ext cx="3910210" cy="1631216"/>
          </a:xfrm>
          <a:prstGeom prst="rect">
            <a:avLst/>
          </a:prstGeom>
          <a:solidFill>
            <a:schemeClr val="tx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Можно выбрать матрицу ковариаций вместо матрицы корреляций (если важно сохранить в модели различия в дисперсии переменных)</a:t>
            </a: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06084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Данные – структура сообщества животных Африки в разных условиях</a:t>
            </a:r>
          </a:p>
        </p:txBody>
      </p:sp>
      <p:pic>
        <p:nvPicPr>
          <p:cNvPr id="10" name="Picture 4" descr="D:\Nina\statistica\stat 2016\занятие 10\вектор-комп-екта-сер-ец-шаржа-припо-юсный-африканские-животные-3972107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5373216"/>
            <a:ext cx="396240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4624"/>
            <a:ext cx="62484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3565465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Есть возможность сразу задать набор дополнительных переменных и группирующие переменные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404" y="2745060"/>
            <a:ext cx="46101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496" y="5038144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Сразу видно, как меняется качество модели с уменьшением числа компонент; отличные картинки, с дополнительными и группирующими переменными.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3789040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197" name="Picture 5" descr="D:\Nina\statistica\stat 2016\занятие 10\depositphotos_71667427-stock-illustration-funny-wild-animals-of-afr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86" y="476672"/>
            <a:ext cx="275072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6632"/>
            <a:ext cx="4968552" cy="38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496" y="26064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Более информативное представление компонент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80728"/>
            <a:ext cx="48245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1628800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4944"/>
            <a:ext cx="4392488" cy="38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36512" y="5301208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Возможность представить объекты в пространстве новых компонент с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ярлыками групп 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из группирующей переменной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7584" y="404664"/>
            <a:ext cx="7472302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Связь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PCA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MANOVA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регрессионным анализом.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512" y="1216025"/>
            <a:ext cx="8713663" cy="486287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0363">
              <a:spcAft>
                <a:spcPts val="1200"/>
              </a:spcAft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мы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хотим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сравнить группы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объектов, и зависимых переменных много,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можно провести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MANOVA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(преимущество: можно сразу анализировать действие и нескольких 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группирущих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переменных на несколько зависимых одним движением руки)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 можно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сначала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PCA,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 потом –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ANOVA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преимущество: возможность исследовать структуру зависимых переменных и выделить несколько компонент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360363">
              <a:spcAft>
                <a:spcPts val="1200"/>
              </a:spcAft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мы хотим провести множественный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регрессионный анализ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а между предикторами присутствуют серьёзные корреляции,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можно сначала сделать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PCA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независимых переменных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(можно даже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 сокращения их числа)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а потом – регрессионный анализ,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проблема </a:t>
            </a:r>
            <a:r>
              <a:rPr lang="ru-RU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скоррелированности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предикторов исчезнет.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7015"/>
            <a:ext cx="705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Причём тут факторный анализ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factor analysis)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476672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Факторный анализ – более общее понятие, чем метод ГК. И МГК, и факторный анализ основаны на идее неких факторов, определяющих изменчивость измеренных переменных.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07504" y="1628800"/>
            <a:ext cx="8856984" cy="5040560"/>
            <a:chOff x="107504" y="1772816"/>
            <a:chExt cx="8856984" cy="5040560"/>
          </a:xfrm>
        </p:grpSpPr>
        <p:sp>
          <p:nvSpPr>
            <p:cNvPr id="4" name="TextBox 3"/>
            <p:cNvSpPr txBox="1"/>
            <p:nvPr/>
          </p:nvSpPr>
          <p:spPr>
            <a:xfrm>
              <a:off x="1331640" y="1772816"/>
              <a:ext cx="78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МГК</a:t>
              </a:r>
              <a:endPara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2263017"/>
              <a:ext cx="4320480" cy="707886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В основе большого числа переменных – </a:t>
              </a:r>
              <a:r>
                <a:rPr lang="ru-RU" sz="2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мало факторов</a:t>
              </a:r>
              <a:endPara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92080" y="1772816"/>
              <a:ext cx="2861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Факторный анализ</a:t>
              </a:r>
              <a:endPara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4008" y="2263017"/>
              <a:ext cx="4320480" cy="707886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В основе большого числа переменных – </a:t>
              </a:r>
              <a:r>
                <a:rPr lang="ru-RU" sz="2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мало факторов</a:t>
              </a:r>
              <a:endPara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504" y="3081154"/>
              <a:ext cx="4320480" cy="70788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Эти факторы для удобства принимаются </a:t>
              </a: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ортогональными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ru-RU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3081154"/>
              <a:ext cx="4320480" cy="70788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Ортогональность факторов </a:t>
              </a: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не подразумевается</a:t>
              </a:r>
              <a:endPara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504" y="3873242"/>
              <a:ext cx="4320480" cy="707886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Их получают как </a:t>
              </a:r>
              <a:r>
                <a:rPr lang="ru-RU" sz="2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линейную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комбинацию переменных</a:t>
              </a:r>
              <a:endParaRPr lang="ru-RU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4008" y="3873242"/>
              <a:ext cx="4320480" cy="707886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Их получают как </a:t>
              </a:r>
              <a:r>
                <a:rPr lang="ru-RU" sz="2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линейную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комбинацию переменных</a:t>
              </a:r>
              <a:endParaRPr lang="ru-RU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504" y="4697849"/>
              <a:ext cx="4320480" cy="1323439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В основе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– манипуляции с дисперсией</a:t>
              </a: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вся общая дисперсия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распределяется между компонентами.</a:t>
              </a:r>
              <a:endParaRPr lang="ru-RU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4008" y="4697849"/>
              <a:ext cx="4320480" cy="1323439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В основе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– действия с корреляциями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используется </a:t>
              </a: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только </a:t>
              </a:r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дисперсия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переменной,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общая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и для других переменных. </a:t>
              </a:r>
              <a:endParaRPr lang="ru-RU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504" y="6105490"/>
              <a:ext cx="4320480" cy="70788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Удобнее для уменьшения размерности.</a:t>
              </a:r>
              <a:endPara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4008" y="6105490"/>
              <a:ext cx="4320480" cy="70788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Лучше отражает реальную структуру данных.</a:t>
              </a:r>
              <a:endPara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3568" y="0"/>
            <a:ext cx="7704137" cy="57943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Canonical analysis</a:t>
            </a:r>
            <a:endParaRPr lang="ru-RU" sz="32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1520" y="620688"/>
            <a:ext cx="8516938" cy="2677656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Многомерный анализ, позволяет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проанализировать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взаимосвязь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между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двумя наборами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переменных: (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несколько количественных независимых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несколько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количественных зависимых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Основа для анализа –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матрицы корреляций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внутри каждого из наборов переменных и корреляций всех пар переменных из разных наборов.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388" y="3500438"/>
            <a:ext cx="5400675" cy="3139321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можно проверить взаимосвязи между:</a:t>
            </a: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Набором морфологических промеров и физиологическими измерениями;</a:t>
            </a: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набором внешних факторов и набором симптомов;</a:t>
            </a: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видовым составом и экологическими переменными</a:t>
            </a: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…</a:t>
            </a:r>
          </a:p>
        </p:txBody>
      </p:sp>
      <p:pic>
        <p:nvPicPr>
          <p:cNvPr id="5" name="Picture 8" descr="Bioraznoobrazie-pomogaet-zashhitit-prirodu-ot-cheloveka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580063" y="3860800"/>
            <a:ext cx="3425825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7504" y="404664"/>
            <a:ext cx="8784976" cy="483209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Концепция </a:t>
            </a:r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очень близка </a:t>
            </a:r>
            <a:r>
              <a:rPr lang="en-US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PCA</a:t>
            </a:r>
            <a:r>
              <a:rPr lang="ru-RU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рез-те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операций над этими матрицами получаются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canonical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roots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пары компонент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(по одной из каждого набора)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такие, что в первой паре корреляция максимальна,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 второй – меньше и т.д.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Компоненты, составляющие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roots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линейные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комбинации исходных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переменных.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Eigenvalues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доля изменчивости, объяснённая корреляцией соответствующих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компонент.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Интерпретация канонических корней: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canonical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weights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eigenvector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показывают вклад каждой переменной в данный корень; </a:t>
            </a:r>
            <a:r>
              <a:rPr lang="ru-RU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factor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factor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loadings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показывают корреляции корней с исходными переменными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2808287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Canonical analysis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517232"/>
            <a:ext cx="6444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примере – корреляция между разными показателями удовлетворения работой и удовлетворения хобби и домашними делами.</a:t>
            </a:r>
          </a:p>
        </p:txBody>
      </p:sp>
      <p:pic>
        <p:nvPicPr>
          <p:cNvPr id="13314" name="Picture 2" descr="D:\Nina\statistica\stat 2016\занятие 10\женщин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797152"/>
            <a:ext cx="1524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2808287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Canonical analysis</a:t>
            </a:r>
            <a:endParaRPr lang="ru-RU" sz="2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5950" t="2834" r="40338" b="49916"/>
          <a:stretch>
            <a:fillRect/>
          </a:stretch>
        </p:blipFill>
        <p:spPr bwMode="auto">
          <a:xfrm>
            <a:off x="179388" y="692150"/>
            <a:ext cx="5329237" cy="36004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003800" y="188913"/>
            <a:ext cx="3867150" cy="27146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3563938" y="3627438"/>
            <a:ext cx="5545137" cy="3186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867400" y="5949950"/>
            <a:ext cx="2017713" cy="287338"/>
          </a:xfrm>
          <a:prstGeom prst="rect">
            <a:avLst/>
          </a:prstGeom>
          <a:noFill/>
          <a:ln w="222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37112"/>
            <a:ext cx="341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Первый шаг – анализ исходных корреляций между переменными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496" y="44624"/>
            <a:ext cx="2808287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Canonical analysis</a:t>
            </a:r>
            <a:endParaRPr lang="ru-RU" sz="2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07504" y="423689"/>
            <a:ext cx="4524375" cy="17811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859338" y="44450"/>
            <a:ext cx="4267200" cy="3343275"/>
            <a:chOff x="3072" y="164"/>
            <a:chExt cx="2688" cy="210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3072" y="164"/>
              <a:ext cx="2688" cy="210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98" y="1590"/>
              <a:ext cx="1315" cy="233"/>
            </a:xfrm>
            <a:prstGeom prst="rect">
              <a:avLst/>
            </a:prstGeom>
            <a:noFill/>
            <a:ln w="222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l="35139" t="15375" r="43277" b="74781"/>
          <a:stretch>
            <a:fillRect/>
          </a:stretch>
        </p:blipFill>
        <p:spPr bwMode="auto">
          <a:xfrm>
            <a:off x="107504" y="2348880"/>
            <a:ext cx="336997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008" y="3356992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Eigenvalues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– показывают, какую долю общей изменчивости в наборах объясняет данная корреляция компонент (корень).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l="35057" t="15547" r="28416" b="68703"/>
          <a:stretch>
            <a:fillRect/>
          </a:stretch>
        </p:blipFill>
        <p:spPr bwMode="auto">
          <a:xfrm>
            <a:off x="179512" y="4293096"/>
            <a:ext cx="534659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076725" y="2843644"/>
            <a:ext cx="2087563" cy="369332"/>
          </a:xfrm>
          <a:prstGeom prst="rect">
            <a:avLst/>
          </a:prstGeom>
          <a:noFill/>
          <a:ln w="222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87727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Это корреляции </a:t>
            </a:r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между наборами переменных для каждого корня; измеряется сначала для всех корней, потом после удаления 1-го корня и т.п.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D:\Nina\statistica\stat 2016\занятие 10\тет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984491"/>
            <a:ext cx="2448272" cy="1748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6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Еще примеры: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89644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Семья Плюшкиных заполнила анкету о том, какие продукты вкусные, какие нет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(100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продуктов=переменных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Высокие баллы: торт «Прага», эскимо, шоколадные трюфели, пирожное «Картошка». Низкие: голубцы, солянка, щи, борщ.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Но на самом деле Плюшкины просто любят вкус шоколада и не выносят капусту, и эти 2 фактора и определяют их предпочтения.</a:t>
            </a:r>
          </a:p>
        </p:txBody>
      </p:sp>
      <p:pic>
        <p:nvPicPr>
          <p:cNvPr id="4" name="Picture 2" descr="D:\Nina\statistica\stat 2016\занятие 10\mojno_li_detyam_shokola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0F2"/>
              </a:clrFrom>
              <a:clrTo>
                <a:srgbClr val="EFF0F2">
                  <a:alpha val="0"/>
                </a:srgbClr>
              </a:clrTo>
            </a:clrChange>
          </a:blip>
          <a:srcRect t="8208" r="4244"/>
          <a:stretch>
            <a:fillRect/>
          </a:stretch>
        </p:blipFill>
        <p:spPr bwMode="auto">
          <a:xfrm>
            <a:off x="323528" y="3068960"/>
            <a:ext cx="3600400" cy="2415969"/>
          </a:xfrm>
          <a:prstGeom prst="rect">
            <a:avLst/>
          </a:prstGeom>
          <a:noFill/>
        </p:spPr>
      </p:pic>
      <p:pic>
        <p:nvPicPr>
          <p:cNvPr id="5" name="Picture 3" descr="D:\Nina\statistica\stat 2016\занятие 10\капуст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645024"/>
            <a:ext cx="1656185" cy="144016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923928" y="4149080"/>
            <a:ext cx="2448272" cy="0"/>
          </a:xfrm>
          <a:prstGeom prst="straightConnector1">
            <a:avLst/>
          </a:prstGeom>
          <a:ln w="38100">
            <a:solidFill>
              <a:srgbClr val="92D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544522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Размер тела - под большим кол-вом морфологических промеров;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Агрессивность - под десятком поведенческих переменных;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Память - под несколькими тестами на интеллектуальное развитие.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31302" t="27417" r="25574" b="16833"/>
          <a:stretch>
            <a:fillRect/>
          </a:stretch>
        </p:blipFill>
        <p:spPr bwMode="auto">
          <a:xfrm>
            <a:off x="4644008" y="3212976"/>
            <a:ext cx="4248150" cy="34321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788024" y="188640"/>
            <a:ext cx="4123184" cy="323044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5805264"/>
            <a:ext cx="4572000" cy="92333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Redundancy – </a:t>
            </a:r>
            <a:r>
              <a: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доля изменчивости, которая объясняется данной корреляцией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496" y="44624"/>
            <a:ext cx="2808287" cy="40011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Canonical analysis</a:t>
            </a:r>
            <a:endParaRPr lang="ru-RU" sz="2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724128" y="2852936"/>
            <a:ext cx="360040" cy="13681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l="35692" t="15375" r="40510" b="69859"/>
          <a:stretch>
            <a:fillRect/>
          </a:stretch>
        </p:blipFill>
        <p:spPr bwMode="auto">
          <a:xfrm>
            <a:off x="323528" y="3068960"/>
            <a:ext cx="3528392" cy="123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067944" y="3068960"/>
            <a:ext cx="108012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016" y="4437112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Корреляции корней с исходными переменными (</a:t>
            </a: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loadings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635896" y="1196752"/>
            <a:ext cx="3528392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 l="35611" t="15547" r="40592" b="70672"/>
          <a:stretch>
            <a:fillRect/>
          </a:stretch>
        </p:blipFill>
        <p:spPr bwMode="auto">
          <a:xfrm>
            <a:off x="323528" y="548680"/>
            <a:ext cx="3600400" cy="117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9512" y="1700808"/>
            <a:ext cx="435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Вклад каждой 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переменной (коэффициент) 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 соответствующий корень (</a:t>
            </a: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eigenvectors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76375" y="404813"/>
            <a:ext cx="6481763" cy="83099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Требования к выборкам для канонического анализа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388" y="1773238"/>
            <a:ext cx="8785225" cy="3859518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Aft>
                <a:spcPct val="300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Внутри переменных должно быть многомерное  </a:t>
            </a:r>
            <a:r>
              <a:rPr lang="ru-RU" sz="2400" i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нормальное распределение</a:t>
            </a:r>
            <a:r>
              <a:rPr lang="ru-RU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(оценка – на основе гистограмм);</a:t>
            </a:r>
          </a:p>
          <a:p>
            <a:pPr marL="457200" indent="-457200">
              <a:spcAft>
                <a:spcPct val="300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Связь переменных должна быть </a:t>
            </a:r>
            <a:r>
              <a:rPr lang="ru-RU" sz="2400" i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линейной</a:t>
            </a:r>
            <a:r>
              <a:rPr lang="ru-RU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Aft>
                <a:spcPct val="300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Размер выборки не должен быть меньше 50, оптимальный – от 20 х число переменных.</a:t>
            </a:r>
          </a:p>
          <a:p>
            <a:pPr marL="457200" indent="-457200">
              <a:spcAft>
                <a:spcPct val="300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Важно исключить аутлаеры</a:t>
            </a:r>
          </a:p>
          <a:p>
            <a:pPr marL="457200" indent="-457200">
              <a:spcAft>
                <a:spcPct val="30000"/>
              </a:spcAft>
              <a:buClr>
                <a:srgbClr val="FF0000"/>
              </a:buClr>
              <a:buFontTx/>
              <a:buAutoNum type="arabicPeriod"/>
            </a:pPr>
            <a:r>
              <a:rPr lang="ru-RU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коэффициентов корреляции, близких </a:t>
            </a:r>
            <a:r>
              <a:rPr lang="ru-RU" sz="2400" i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единице</a:t>
            </a:r>
            <a:r>
              <a:rPr lang="ru-RU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быть не должно.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87015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Для публикаций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759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методы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использовали канонический анализ; переменные соответствовали условиям нормального распределения.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204864"/>
            <a:ext cx="84969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результаты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собственные значения полученных корней;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значимость корреляций для каждого корня (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Chi-square test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Canonical R, Chi-square,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df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p;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доля изменчивости, которую объясняет модель в каждом наборе (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variance extracted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Интерпретация корней: какие исходные переменные отражают (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loadings = </a:t>
            </a:r>
            <a:r>
              <a:rPr lang="en-US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factor structure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каждого набора).</a:t>
            </a:r>
          </a:p>
        </p:txBody>
      </p:sp>
      <p:pic>
        <p:nvPicPr>
          <p:cNvPr id="7" name="Picture 6" descr="journal-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88640"/>
            <a:ext cx="1691680" cy="171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-27384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Анализ соответствий (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correspondence analysis</a:t>
            </a: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3671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Инструмент для осмысления и визуализации взаимосвязей двух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(и более)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качественных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переменных с большим кол-вом уровней.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06084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кол-во встреч разных видов в разных озёрах, парках, населённых пунктах;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частоты людей разных профессий, рас, национальностей;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т.п.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645024"/>
            <a:ext cx="87129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Табличка с такими данными имеет много строк и столбцов, и ее подвергают многомерному анализу так, как будто каждое проявление признака –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отдельная переменная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Идея в том, что число в каждой ячейке отражает степень совместного действия (корреляции) признака в строке и признака в столбце: напр., если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блондинистость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и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кареглазость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положительно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коррелируют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друг с другом, кареглазых блондинов будет много. Если отрицательно – мало. Если не связаны – соответствовать случайному.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59832" y="3861048"/>
            <a:ext cx="144016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260648"/>
            <a:ext cx="180020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8695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удобная функция для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CA()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 пакета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FactoMineR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mymodel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&lt;-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CA(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mytable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06084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результате получается картинка; если на ней признаки из строки и столбца стоят рядом, то значит, они часто встречаются вместе!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42900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олезные функции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fviz_eig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mymodel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get_eigenvalue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mymodel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 пакета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factoextra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позволяют проверить, достаточно ли двухмерной картинки, или информации теряется слишком много (с помощью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eigenvalues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1412776"/>
            <a:ext cx="144016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26064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Проверим, как в семейных парах обязанности распределяются между супругами: что делает жена, что муж, что по очереди, а что вместе.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Таблица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housetasks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из пакета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factoextra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59864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D:\Nina\statistica\stat 2019-2020\занятие 11\_87771-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56992"/>
            <a:ext cx="2664296" cy="3077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49" y="15007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house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&lt;- CA(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housetasks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D:\Nina\statistica\stat 2019-2020\занятие 11\CA biplo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7" b="2603"/>
          <a:stretch>
            <a:fillRect/>
          </a:stretch>
        </p:blipFill>
        <p:spPr bwMode="auto">
          <a:xfrm>
            <a:off x="179512" y="548680"/>
            <a:ext cx="6723881" cy="61496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509737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Жена - стирка и готовка!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Муж – вождение авто и ремонт.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Выходные проводят вместе.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Двухмерной картинки вполне достаточно: два измерения объясняют 89% изменчивости.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D:\Nina\statistica\stat 2019-2020\занятие 11\CA eig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87821"/>
            <a:ext cx="4104456" cy="40981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764704"/>
            <a:ext cx="81355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fviz_eig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(house1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get_eigenvalue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(house1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eigenvalue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variance.percent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cumulative.variance.percent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Dim.1  0.5428893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48.69222           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48.69222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Dim.2  0.4450028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39.91269        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88.60491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Dim.3  0.1270484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11.39509      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100.00000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3" descr="D:\Nina\statistica\stat 2019-2020\занятие 11\depositphotos_146985055-stock-illustration-handyman-holding-hammer-and-toolbo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7129" y="1772816"/>
            <a:ext cx="2276871" cy="22768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4221088"/>
            <a:ext cx="4680520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Эти цифры и картинка с предыдущего слайда – то, что идет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публикаци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ю.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412776"/>
            <a:ext cx="374441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923928" y="2492896"/>
            <a:ext cx="648072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692" y="77723"/>
            <a:ext cx="7682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 mining: tree-based models.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Деревья классификации и «Случайный лес»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66" y="1124744"/>
            <a:ext cx="90986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Деревья классификации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classification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trees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decision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trees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): позволяют выяснить, какие переменные можно использовать,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чтобы распределить объекты 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заранее заданные группы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близка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дискриминантному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анализу, но переменные могут быть любыми, даже качественными!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результате получается что-то вроде ключа определителя, пройдя по которому объект можно отнести к той или иной группе.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869160"/>
            <a:ext cx="78518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mytree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&lt;- tree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(factor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var1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var2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…,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data =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mydata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plot (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mytree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text (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mytree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mymodel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1520" y="3975447"/>
            <a:ext cx="4427238" cy="461665"/>
            <a:chOff x="251520" y="4149080"/>
            <a:chExt cx="4427238" cy="46166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779912" y="4221088"/>
              <a:ext cx="792088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4149080"/>
              <a:ext cx="44272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Функция </a:t>
              </a:r>
              <a:r>
                <a:rPr lang="en-US" sz="2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tree</a:t>
              </a:r>
              <a:r>
                <a:rPr lang="ru-RU" sz="2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() 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из пакета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tree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: </a:t>
              </a:r>
              <a:endParaRPr lang="ru-RU" sz="2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87824" y="5805264"/>
            <a:ext cx="273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Построение картинки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123728" y="5517232"/>
            <a:ext cx="936104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051720" y="5949280"/>
            <a:ext cx="100811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7784" y="6381328"/>
            <a:ext cx="5536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Тот же «определитель», но в текстовом виде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619672" y="6597352"/>
            <a:ext cx="1008112" cy="45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37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Классифицируем ирисы (таблица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iris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из базового пакета):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532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mytree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&lt;- tree (Species ~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Sepal.Length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Sepal.Width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Petal.Length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Petal.Width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data=iris)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plot (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mytree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text (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mytree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D:\Nina\statistica\stat 2019-2020\занятие 11\iris tre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9262" t="8241" r="3681" b="12914"/>
          <a:stretch>
            <a:fillRect/>
          </a:stretch>
        </p:blipFill>
        <p:spPr bwMode="auto">
          <a:xfrm>
            <a:off x="2987824" y="1772816"/>
            <a:ext cx="5335184" cy="4824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3356992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Дерево читается от середины налево: если длина чашелистика меньше 2.45, ирис относим к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setosa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3" descr="D:\Nina\statistica\stat 2019-2020\занятие 11\Андрияка. Ирисы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412776"/>
            <a:ext cx="1973659" cy="268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04" y="332656"/>
            <a:ext cx="8964488" cy="292387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Подразумевается, что наши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многочисленные переменные на самом деле -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линейные комбинации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подлежащих факторов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Наша задача –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выявить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эти факторы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(и, например, использовать их в дальнейшем анализе).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основе метода – исследование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корреляций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между переменными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(мы снова работаем с матрицей корреляций/ковариаций).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Nina\statistica\stat 2019-2020\занятие 11\slide-18.jpg"/>
          <p:cNvPicPr>
            <a:picLocks noChangeAspect="1" noChangeArrowheads="1"/>
          </p:cNvPicPr>
          <p:nvPr/>
        </p:nvPicPr>
        <p:blipFill>
          <a:blip r:embed="rId2" cstate="print"/>
          <a:srcRect t="18483" b="18368"/>
          <a:stretch>
            <a:fillRect/>
          </a:stretch>
        </p:blipFill>
        <p:spPr bwMode="auto">
          <a:xfrm>
            <a:off x="1234951" y="3296660"/>
            <a:ext cx="6674098" cy="315667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076365" y="6519446"/>
            <a:ext cx="3067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https://en.ppt-online.org/581151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8564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Показатели качества классификации: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summary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mymodel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826380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summary (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mytree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Classification tree: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tree(formula = Species ~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Sepal.Length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Sepal.Width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Petal.Length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Petal.Width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data = iris)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Variables actually used in tree construction: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[1] "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Petal.Length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"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Petal.Width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"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Sepal.Length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Number of terminal nodes:  6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Residual mean deviance:  0.1253 = 18.05 / 144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Misclassification error rate: 0.02667 = 4 / 150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284984"/>
            <a:ext cx="25922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4128" y="285293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Необъяснённая изменчивость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573016"/>
            <a:ext cx="25922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71800" y="386104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Кол-во ошибочно классифицированных объектов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9" y="5229200"/>
            <a:ext cx="6120680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Эти две цифры и картинка – то, что идет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публикаци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ю.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D:\Nina\statistica\stat 2019-2020\занятие 11\49830377_714662fce8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927" y="3787492"/>
            <a:ext cx="2261561" cy="295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Random forest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целый набор методов классификации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построения регрессионных моделей, основанный на построении деревьев классификации.</a:t>
            </a:r>
            <a:endParaRPr lang="ru-RU" sz="24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4482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построении единственного дерева велик вклад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случайности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результат.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Поэтому строят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очень много деревьев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(несколько сотен), каждый раз случайно используя не все объекты в выборке (по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подвыборкам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Полученный результат усредняют (грубо говоря).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49080"/>
            <a:ext cx="3502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Деревья образуют </a:t>
            </a:r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лес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653136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Таким методом: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классифицируют объекты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известные группы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ищут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взаимосвязи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между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переменными (напр., количественными);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ищут скрытые подгруппы в данных.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60232" y="332656"/>
            <a:ext cx="201622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496" y="260648"/>
            <a:ext cx="8878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Основная функция –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randomForest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из пакета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randomForest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myforest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&lt;- </a:t>
            </a:r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randomForest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(factor 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~ var1 + var2 + …, data = </a:t>
            </a:r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mydata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lvl="3"/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importance=TRUE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proximity=TRUE)</a:t>
            </a:r>
          </a:p>
          <a:p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print(</a:t>
            </a:r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myforest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importance(</a:t>
            </a:r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myforest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924944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Получаем классификацию объектов, показатель ошибки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OOB estimate of  error rate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и оценки важности переменных.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OOB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out-of-bag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объекты, которые не попали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подвыборки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 построении деревьев.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D:\Nina\statistica\stat 2019-2020\занятие 11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87908"/>
            <a:ext cx="2637202" cy="3992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2" y="620688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iris.forest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&lt;-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randomForest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(Species ~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Sepal.Length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Sepal.Width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Petal.Length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Petal.Width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data=iris, importance=TRUE, proximity=TRUE)</a:t>
            </a:r>
          </a:p>
          <a:p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print(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iris.forest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Call: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randomForest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(formula = Species ~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Sepal.Length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Sepal.Width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    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Petal.Length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Petal.Width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data = iris, importance = TRUE,      proximity = TRUE)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Type of random forest: classification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Number of trees: 500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No. of variables tried at each split: 2</a:t>
            </a:r>
          </a:p>
          <a:p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OOB estimate of  error rate: 4.67%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Confusion matrix: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setosa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versicolor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virginica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class.error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setosa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50          0         0      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0.00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versicolor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 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47         3      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0.06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virginica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0          4        46       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0.08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671" y="44624"/>
            <a:ext cx="2140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Снова ирисы!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458112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Показатель ошибки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(в результаты)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716016" y="4797152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8144" y="5517232"/>
            <a:ext cx="3275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Матрица классификации 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долей неверно причисленных объектов.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(в результаты)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932040" y="5733256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88640"/>
            <a:ext cx="90845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importance(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iris.forest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setosa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versicolor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virginica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MeanDecreaseAccuracy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MeanDecreaseGini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Sepal.Length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6.61       8.72      9.35         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12.09                     10.39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Sepal.Width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5.06       1.35      5.46        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6.11      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2.32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Petal.Length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22.15      34.86     27.29                34.16     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42.09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Petal.Width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22.21      32.50     30.10        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32.60        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44.49 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420888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Показатели важности переменных в классификации, в принципе в публикацию можно брать любой.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476672"/>
            <a:ext cx="4644008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076056" y="1844824"/>
            <a:ext cx="7200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3645024"/>
            <a:ext cx="710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Почему Случайный лес так популярен и моден?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3651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Почти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никаких требований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 переменным и к выборке! Могут быть сколь угодно косыми, не независимыми и проч.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Очень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высокая точность и надёжность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оценки, за счёт множества итераций.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3936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 практическому занятию: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Файл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Factor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(МГК) 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Crabs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5184576" cy="523220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Анализ главных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компонент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9512" y="692696"/>
            <a:ext cx="8661400" cy="329320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Итак, для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объектов померили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переменных.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PCA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трансформирует переменные в новые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коррелирующие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друг с другом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главные компоненты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= факторы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principal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components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factors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Исходно их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но поскольку цель – уменьшить размерность, их выделяют меньше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(м.б. и одну).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линейные комбинации исходных переменных, аналогичные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дискриминантным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функциям, только деления на группы теперь нет.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1259632" y="5517232"/>
          <a:ext cx="6480175" cy="665162"/>
        </p:xfrm>
        <a:graphic>
          <a:graphicData uri="http://schemas.openxmlformats.org/presentationml/2006/ole">
            <p:oleObj spid="_x0000_s2050" name="Формула" r:id="rId3" imgW="2349500" imgH="241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22108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каждого объекта рассчитываются значения новых компонент, которые можно использовать в другом анализе.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389754" y="44624"/>
            <a:ext cx="2364493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Этапы анализа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76238" y="621457"/>
            <a:ext cx="4165371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Этап 0. Подготовка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данных.</a:t>
            </a:r>
            <a:endParaRPr lang="ru-RU" sz="2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388" y="1197720"/>
            <a:ext cx="8785225" cy="224676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Проверка распределений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соответствие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нормальному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(строгое соответствие не обязательно);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Трансформация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данных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(напр.,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логарифмирование): трансформировать только те переменные, которые этого требуют;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Исключение </a:t>
            </a:r>
            <a:r>
              <a:rPr lang="ru-RU" sz="2400" u="sng" dirty="0" err="1" smtClean="0">
                <a:latin typeface="Arial" pitchFamily="34" charset="0"/>
                <a:cs typeface="Arial" pitchFamily="34" charset="0"/>
              </a:rPr>
              <a:t>аутлаеров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(это важно!);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u="sng" dirty="0">
                <a:latin typeface="Arial" pitchFamily="34" charset="0"/>
                <a:cs typeface="Arial" pitchFamily="34" charset="0"/>
              </a:rPr>
              <a:t>Стандартизация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данных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(если переменные – в разных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шкалах);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normal dis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220072" y="3861048"/>
            <a:ext cx="3544887" cy="2663825"/>
          </a:xfrm>
          <a:prstGeom prst="rect">
            <a:avLst/>
          </a:prstGeo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9512" y="3429000"/>
            <a:ext cx="5040560" cy="181588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проверка, нет ли слишком сильно </a:t>
            </a:r>
            <a:r>
              <a:rPr lang="ru-RU" sz="2400" u="sng" dirty="0" err="1">
                <a:latin typeface="Arial" pitchFamily="34" charset="0"/>
                <a:cs typeface="Arial" pitchFamily="34" charset="0"/>
              </a:rPr>
              <a:t>коррелирующих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переменных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(r&gt;0.95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исключить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иначе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невозможны будут операции с матрицами).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PCA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89754" y="44624"/>
            <a:ext cx="2364493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Этапы анализа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4752" y="404664"/>
            <a:ext cx="5635838" cy="46166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Этап 1.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Получение и отбор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компонент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504" y="973172"/>
            <a:ext cx="9036496" cy="5170646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каждой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компоненты есть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eigenvalue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eigenv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ector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u="sng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Eigenvalue</a:t>
            </a:r>
            <a:r>
              <a:rPr lang="en-US" sz="2400" u="sng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(собственные значения)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получаются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из матрицы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корреляций, общая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сумма = числу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переменных.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Первая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компонента объясняет как можно больше общей дисперсии и имеет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максимальное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eigenvalue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вторая – максимум оставшейся и т.п.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Дисперсия каждой переменной в среднем принимается за 1.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Правило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eigenvalue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= 1»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оставляем только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компоненты,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 которых собственные значения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&gt;1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т.е., они объясняют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больше общей дисперсии, чем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одна переменная в среднем.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2400" u="sng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Eigenv</a:t>
            </a:r>
            <a:r>
              <a:rPr lang="en-US" sz="2400" u="sng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ector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Factor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Score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Coefficients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показывает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количественный вклад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каждой переменной в компоненты.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653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Компоненты можно получать и из матрицы ковариаций; это осмысленно, если нам принципиально нужно оставить различия в абсолютных значениях переменных.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10913</TotalTime>
  <Words>4418</Words>
  <Application>Microsoft Office PowerPoint</Application>
  <PresentationFormat>Экран (4:3)</PresentationFormat>
  <Paragraphs>452</Paragraphs>
  <Slides>66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1" baseType="lpstr">
      <vt:lpstr>Тема Office</vt:lpstr>
      <vt:lpstr>3_Тема Office</vt:lpstr>
      <vt:lpstr>1_Тема Office</vt:lpstr>
      <vt:lpstr>2_Тема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Ninok</dc:creator>
  <cp:lastModifiedBy>Ninok</cp:lastModifiedBy>
  <cp:revision>76</cp:revision>
  <dcterms:created xsi:type="dcterms:W3CDTF">2020-03-30T21:58:53Z</dcterms:created>
  <dcterms:modified xsi:type="dcterms:W3CDTF">2020-04-09T15:19:32Z</dcterms:modified>
</cp:coreProperties>
</file>