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  <p:sldId id="280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4" r:id="rId36"/>
    <p:sldId id="291" r:id="rId37"/>
    <p:sldId id="292" r:id="rId38"/>
    <p:sldId id="295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386" y="-84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AB539-7E90-465E-8124-25C5638AB303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38F0D-39D8-4919-9775-DACE599CB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64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38F0D-39D8-4919-9775-DACE599CB0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984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735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71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77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76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6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26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86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29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972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89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3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FC394-29AB-4064-981F-E8426E19BEE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C6614-D3FF-40CD-8130-2D5F2F9DB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293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" y="711926"/>
            <a:ext cx="8778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Сложные линейные модели. Информационные критерии. </a:t>
            </a:r>
            <a:endParaRPr lang="ru-RU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40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385" y="-17251"/>
            <a:ext cx="613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линейных моделей в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85" y="662001"/>
            <a:ext cx="6684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линейная модель,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GLM,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lm()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85" y="1123666"/>
            <a:ext cx="816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Зависимая 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норм.распр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~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качественные ф. +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ф. + взаимодействие.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85" y="2022099"/>
            <a:ext cx="8185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Обобщенная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линейная модель,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GLZ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85" y="2483764"/>
            <a:ext cx="816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Зависимая (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норм.)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~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качественные ф. +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ф. + взаимодействие,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=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распределения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85" y="3382197"/>
            <a:ext cx="797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Линейная модель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смешанных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эффектов,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LMM,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lmer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85" y="3843862"/>
            <a:ext cx="816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Зависимая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норм.распр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~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качественные ф. +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ф. + взаимодействие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случайный ф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85" y="4742295"/>
            <a:ext cx="864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Обобщенная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линейная модель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эффектов,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GLMM,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glmer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85" y="5573292"/>
            <a:ext cx="816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Зависимая (НЕ норм.)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~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качественные ф. +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ф. + взаимодействие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случайный ф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=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распределения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85" y="582435"/>
            <a:ext cx="8962845" cy="124911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698" y="1952558"/>
            <a:ext cx="8962845" cy="124911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385" y="3322681"/>
            <a:ext cx="8962845" cy="124911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385" y="4702829"/>
            <a:ext cx="8962845" cy="157834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05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65" y="0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linear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model, GLM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1665"/>
            <a:ext cx="8980096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одна зависимая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переменная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нее – нормальное распределение в каждой группе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(на самом деле, нужно нормальное распределение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residuals,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 чтобы его увидеть, надо построить модель).</a:t>
            </a:r>
          </a:p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быть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независимых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predictors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 качественных, количественных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(дискретных и непрерывных).</a:t>
            </a:r>
          </a:p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Predictors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иметь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любое распределение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лишь бы связь с зависимой п. была линейной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(иначе нужна трансформация, или полиномиальный член и т.п.)</a:t>
            </a:r>
          </a:p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случайных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предикторов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(см. занятие 4).</a:t>
            </a:r>
          </a:p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должно быть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мультиколлениарности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(сильно коррелирующих предикторов).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93" y="4305327"/>
            <a:ext cx="3110303" cy="1515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678" y="6022016"/>
            <a:ext cx="8058189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Масса = </a:t>
            </a:r>
            <a:r>
              <a:rPr lang="en-US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+ </a:t>
            </a:r>
            <a:r>
              <a:rPr lang="en-US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* возраст + </a:t>
            </a:r>
            <a:r>
              <a:rPr lang="ru-RU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* пол + </a:t>
            </a:r>
            <a:r>
              <a:rPr lang="en-US" sz="2400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* 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порода + </a:t>
            </a:r>
            <a:r>
              <a:rPr lang="ru-RU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ошибка</a:t>
            </a:r>
          </a:p>
        </p:txBody>
      </p:sp>
    </p:spTree>
    <p:extLst>
      <p:ext uri="{BB962C8B-B14F-4D97-AF65-F5344CB8AC3E}">
        <p14:creationId xmlns="" xmlns:p14="http://schemas.microsoft.com/office/powerpoint/2010/main" val="301747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65" y="0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linear model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1060" y="372582"/>
            <a:ext cx="4596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действий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265" y="906436"/>
            <a:ext cx="894559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Загрузка данных, проверка, что: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мультиколлинеарности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(матрица корреляций),</a:t>
            </a:r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ависимая в ячейках соответствует нормальному закону, </a:t>
            </a:r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качественные переменные – качественные,</a:t>
            </a:r>
          </a:p>
          <a:p>
            <a:pPr marL="914400" lvl="1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пустых ячеек и проч.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Построение модели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(если нужно, стандартизируем количественные 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функция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scale()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лучшей модели на основе информационных критериев.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коэффициентов (в лучшей модели или средних).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р-значений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(если используем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tests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тесты для достоверно влияющих качественных предикторов.</a:t>
            </a:r>
          </a:p>
          <a:p>
            <a:pPr marL="457200" lvl="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модели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(распределение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общее качество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78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65" y="0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linear model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65" y="465827"/>
            <a:ext cx="3007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Загрузка данных.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72439"/>
            <a:ext cx="6851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Возможно, проверку условий из п.1 удобнее делать не 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65" y="1758489"/>
            <a:ext cx="8962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Построим модель влияния разных переменных на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массу тела крольчат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файл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linear.model.xlsx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лист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logit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439" b="78011"/>
          <a:stretch/>
        </p:blipFill>
        <p:spPr>
          <a:xfrm>
            <a:off x="86265" y="2417985"/>
            <a:ext cx="3918897" cy="1758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16" y="2280823"/>
            <a:ext cx="3829638" cy="1895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265" y="5976089"/>
            <a:ext cx="745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Посмотрим на данные: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(rabbits1)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737"/>
          <a:stretch/>
        </p:blipFill>
        <p:spPr>
          <a:xfrm>
            <a:off x="2028877" y="3950204"/>
            <a:ext cx="7020232" cy="1772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57341"/>
            <a:ext cx="2315859" cy="2026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302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36" y="117986"/>
            <a:ext cx="347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Построение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736" y="722672"/>
            <a:ext cx="78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Mymodel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&lt;- lm (response ~ factor1 + factor2 + f1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f2, data=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mydata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0149178"/>
              </p:ext>
            </p:extLst>
          </p:nvPr>
        </p:nvGraphicFramePr>
        <p:xfrm>
          <a:off x="132736" y="3318770"/>
          <a:ext cx="8743525" cy="3413760"/>
        </p:xfrm>
        <a:graphic>
          <a:graphicData uri="http://schemas.openxmlformats.org/drawingml/2006/table">
            <a:tbl>
              <a:tblPr firstRow="1" bandRow="1"/>
              <a:tblGrid>
                <a:gridCol w="2219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23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символ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&lt;-</a:t>
                      </a:r>
                      <a:endParaRPr lang="ru-RU" sz="2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присвоение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lm</a:t>
                      </a:r>
                      <a:endParaRPr lang="ru-RU" sz="2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название функции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~</a:t>
                      </a:r>
                      <a:endParaRPr lang="ru-RU" sz="2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разделяет факторы и зависимую п.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  <a:endParaRPr lang="ru-RU" sz="2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разделяет факторы,</a:t>
                      </a:r>
                      <a:r>
                        <a:rPr lang="ru-RU" sz="2200" baseline="0" dirty="0" smtClean="0">
                          <a:latin typeface="Arial" pitchFamily="34" charset="0"/>
                          <a:cs typeface="Arial" pitchFamily="34" charset="0"/>
                        </a:rPr>
                        <a:t> если их ≥2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  <a:endParaRPr lang="ru-RU" sz="2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взаимодействие факторов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*</a:t>
                      </a: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возможные сочетания факторов</a:t>
                      </a: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200" b="1" dirty="0" smtClean="0">
                          <a:latin typeface="Courier New" pitchFamily="49" charset="0"/>
                          <a:cs typeface="Courier New" pitchFamily="49" charset="0"/>
                        </a:rPr>
                        <a:t>data =</a:t>
                      </a:r>
                      <a:endParaRPr lang="ru-RU" sz="2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dirty="0" smtClean="0">
                          <a:latin typeface="Arial" pitchFamily="34" charset="0"/>
                          <a:cs typeface="Arial" pitchFamily="34" charset="0"/>
                        </a:rPr>
                        <a:t>обозначает массив данных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285434"/>
            <a:ext cx="9236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Кролики: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веса от кол-ва жира, цвета зверька и местообитания.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85" y="2048122"/>
            <a:ext cx="8534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rabbit1 &lt;-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(weight ~ fat + color + habitat +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color:habitat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 = rabbits1)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(rabbit1)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6766" y="2109652"/>
            <a:ext cx="1463040" cy="29241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54879" y="2668057"/>
            <a:ext cx="307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факторов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995851" y="2402065"/>
            <a:ext cx="124098" cy="346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741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04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посмотреть на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саммари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линейной модели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14" y="346163"/>
            <a:ext cx="6878806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summary (rabbit1)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Call: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lm(formula = weight ~ fat + color + habitat +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color:habitat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data = rabbits1)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Min      1Q  Median      3Q     Max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-84.199 -22.016  -4.883  25.369 112.873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Coefficients: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Estimate Std. Error t value  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(&gt;|t|)   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(Intercept)                  164.787     30.597   5.386 0.00000214 ***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                            4.174      2.881   1.449   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0.15388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T.grey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           -28.900     18.506  -1.562   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0.12494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T.white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          -37.497     18.875  -1.987   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0.05270 .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            -34.653     18.958  -1.828   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0.07379 . 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T.grey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]:habitat[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74.183     26.369   2.813   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0.00709 **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T.white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]:habitat[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78.921     28.400   2.779   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0.00776 **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codes:  0 '***' 0.001 '**' 0.01 '*' 0.05 '.' 0.1 ' ' 1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error: 38.63 on 48 degrees of freedom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R-squared:  0.3229,	Adjusted R-squared:  0.2383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F-statistic: 3.815 on 6 and 48 DF,  p-value: 0.003451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6217" y="1658982"/>
            <a:ext cx="3389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Похоже, присутствует существенное взаимодействие факторов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32190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Теперь мы хотим знать, нельзя ли из модели исключить какие-нибудь переменные без существенной потери качества.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Самый распространённый способ – выбор лучшей модели с помощью информационных критериев (Байесовского,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Акаике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Информационный критерий </a:t>
            </a:r>
            <a:r>
              <a:rPr lang="ru-RU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Акаике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Akaike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criterion, AIC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9378" y="6596390"/>
            <a:ext cx="4004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://commons.wikimedia.org/w/index.php?curid=64389664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4744" y="4550229"/>
            <a:ext cx="2184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Хироцугу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Акаике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04" y="1841863"/>
            <a:ext cx="2004826" cy="2708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89" y="2000548"/>
            <a:ext cx="6746915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выбрать модель с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наименьшим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числом факторов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которая меньше всех отличается от полной модели.</a:t>
            </a:r>
          </a:p>
          <a:p>
            <a:pPr marL="342900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 на методах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максимального правдоподобия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likelihood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AIC = 2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2ln(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где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параметров,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функции правдоподобия.</a:t>
            </a:r>
          </a:p>
          <a:p>
            <a:pPr marL="342900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тем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модель.</a:t>
            </a:r>
          </a:p>
          <a:p>
            <a:pPr marL="342900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абсолютное значение не имеет смысла.</a:t>
            </a:r>
          </a:p>
          <a:p>
            <a:pPr marL="342900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AIC corrected for small samples.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Обычно его и применяем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749" y="5734615"/>
            <a:ext cx="896425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Burnham, K. P., &amp; Anderson, D. R. (2002). A practical information-theoretic approach. Model selection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multimodel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inference, 2nd ed. Springer, New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York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книга, на которую ссылаются, применяя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статьях (в разделе Методы)</a:t>
            </a:r>
          </a:p>
        </p:txBody>
      </p:sp>
    </p:spTree>
    <p:extLst>
      <p:ext uri="{BB962C8B-B14F-4D97-AF65-F5344CB8AC3E}">
        <p14:creationId xmlns="" xmlns:p14="http://schemas.microsoft.com/office/powerpoint/2010/main" val="299390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55077" y="4387361"/>
            <a:ext cx="1037492" cy="3253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420" y="140677"/>
            <a:ext cx="9093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нет оснований сразу исключить какие-то модели 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м.б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не имеющие биологического смысла), мы перебираем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возможные комбинации факторов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Напр., без взаимодействия: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20" y="1222130"/>
            <a:ext cx="61927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rabbit1 &lt;-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(weight ~ fat + color +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= rabbits1)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(weight ~ fat +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= rabbits1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(weight ~ fat +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 = rabbits1)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(weight ~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habitat, data = rabbits1)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(weight ~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= rabbits1)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(weight ~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= rabbits1)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(weight ~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 = rabbits1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(weight ~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= rabbits1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1222130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Полная модель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initial, full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119447" y="1441938"/>
            <a:ext cx="738553" cy="87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88723" y="3031222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Null model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8" idx="1"/>
          </p:cNvCxnSpPr>
          <p:nvPr/>
        </p:nvCxnSpPr>
        <p:spPr>
          <a:xfrm flipH="1">
            <a:off x="4302371" y="3231277"/>
            <a:ext cx="2186352" cy="1127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521" y="37063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счастью, есть возможность сделать это автоматически, не набирая вручную.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MuMIn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71" y="4807727"/>
            <a:ext cx="4057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написать пару строк кода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986" y="5277636"/>
            <a:ext cx="64892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options(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na.action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na.fail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dredge(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rabbit1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rank="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REML=F)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model.avg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res1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subset=delta&lt;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revised.var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=T)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summary(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est1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5823" y="4840285"/>
            <a:ext cx="299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Зелёным обозначены любые названия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31396" y="5059072"/>
            <a:ext cx="259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Имя полной модели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596990" y="5326054"/>
            <a:ext cx="1248506" cy="3516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409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4" y="114300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subset=delta&lt;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" y="575965"/>
            <a:ext cx="8818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каждой модели оценивается на основе разности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этой модели и лучшей модели (с минимальным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AIC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Эта разность –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6294"/>
            <a:ext cx="8669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Обычно рассматривают только модели с </a:t>
            </a:r>
            <a:r>
              <a:rPr lang="el-G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только их приводят в табличке с выбором модели.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054" y="2484180"/>
            <a:ext cx="516519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models: 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logLik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276.45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569.28 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0.31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1234    8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275.27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569.67 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0.39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0.25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281.81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570.10 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0.82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0.20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280.84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570.47 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1.19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0.17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281.53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574.29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5.01   0.02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284.08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574.63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5.35   0.02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280.59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574.93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5.65   0.02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(Null)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286.00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576.22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6.94   0.01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codes: 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color           fat       habitat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color:habitat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1             2             3             4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235" y="2791956"/>
            <a:ext cx="3693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Эта табличка идет в статью (обычно в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здесь =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(это не число переменных, а число параметров в модели).</a:t>
            </a:r>
          </a:p>
        </p:txBody>
      </p:sp>
    </p:spTree>
    <p:extLst>
      <p:ext uri="{BB962C8B-B14F-4D97-AF65-F5344CB8AC3E}">
        <p14:creationId xmlns="" xmlns:p14="http://schemas.microsoft.com/office/powerpoint/2010/main" val="408471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41201" y="1207426"/>
            <a:ext cx="1859573" cy="3253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9921" y="111510"/>
            <a:ext cx="8904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хочется выбрать конкретные модели и/или прописать выбор моделей вручную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675" y="1139252"/>
            <a:ext cx="5780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aictab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пакета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AICcmodavg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43100"/>
            <a:ext cx="7392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Прописываем все модели, каждой даем свое имя.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Формируем из них список и указываем эти имена.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4-х моделей: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3306681"/>
            <a:ext cx="66463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Cand.models1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list(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model1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Modnames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model1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print(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aictab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cand.set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Cand.models1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modnames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Modnames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second.ord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TRUE), digits = 4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5" y="4829175"/>
            <a:ext cx="8867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тот же, что и в предыдущем коде.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Внимание: если в модели есть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факторов, то там содержатся и оба фактора. (Если фактор надо исключить, исключаем и слагаемое с взаимодействием) </a:t>
            </a:r>
          </a:p>
        </p:txBody>
      </p:sp>
    </p:spTree>
    <p:extLst>
      <p:ext uri="{BB962C8B-B14F-4D97-AF65-F5344CB8AC3E}">
        <p14:creationId xmlns="" xmlns:p14="http://schemas.microsoft.com/office/powerpoint/2010/main" val="1722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927" y="293088"/>
            <a:ext cx="797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Обобщённые линейные модели: продолжение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420" y="1209661"/>
            <a:ext cx="8146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 начали знакомиться с моделями, у которых распределение зависимой переменной не нормальное, а другое. Продолжим!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67" y="3326563"/>
            <a:ext cx="8788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Логистическая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регрессия - бинарная зависимая (распр. Бернулли).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Мультиномиальная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логистическая регрессия –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мультиномиальная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зависимая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multinomial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категорий).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Пуассоновская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регрессия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– счётная зависимая.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803" y="3324423"/>
            <a:ext cx="7967133" cy="7958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48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47" y="97436"/>
            <a:ext cx="479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Вот примерный вид таблички в статье: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37" t="18457" r="15903" b="16976"/>
          <a:stretch/>
        </p:blipFill>
        <p:spPr>
          <a:xfrm>
            <a:off x="901284" y="692645"/>
            <a:ext cx="6976534" cy="3906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8328" y="2653420"/>
            <a:ext cx="1394085" cy="262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80814" y="3035508"/>
            <a:ext cx="1346616" cy="562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9947" y="4564334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 то, какие факторы вошли в лучшую модель, а какие нет, обязательно пишем в результатах. Пример: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062" y="5654140"/>
            <a:ext cx="801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most parsimonious model included three predictors: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Factor1, Factor2,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Factor3;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all of them were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significant.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3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5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Коэффициенты 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80" y="380283"/>
            <a:ext cx="881421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разрыв (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между лучшей моделью и остальными большой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&gt;&gt;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2), можно брать коэффициенты из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модели, написав ее отдельно с помощью функции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lm()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разрыв не такой большой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основе лучших моделей с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считают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усреднённые коэффициенты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факторов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model-averaged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Бывает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некоторые факторы, которые мы хотим обсудить, в лучшие модели не попадают. Тогда можно посчитать усреднённые коэффициенты для моделей </a:t>
            </a:r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(если мы хотим обсуждать эти слабые эффекты, используем </a:t>
            </a: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average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(ссылаемся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Burnham KP, Anderson DR,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Huyvaert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 (2011) AIC model selection and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multimodel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inference in behavioral ecology: some background, observations, and comparisons.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Ecol.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Sociobiol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65:23-35.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05" y="6334780"/>
            <a:ext cx="872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Еще толковая статья: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Grueber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C. E., Nakagawa, S., Laws, R. J., &amp; Jamieson, I. G. (2011).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Multimodel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inference in ecology and evolution: challenges and solutions. Journal of evolutionary biology, 24(4), 699-711.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84" y="4389531"/>
            <a:ext cx="2256943" cy="1564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415" y="4070656"/>
            <a:ext cx="61075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(conditional average) 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Estimate Std. Error Adjusted SE z value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(&gt;|z|)    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(Intercept)                  158.284     43.528      43.837   3.611 0.000305 ***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color[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T.grey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           -28.603     21.109      21.510   1.330 0.183596    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color[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T.white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          -39.466     21.774      22.159   1.781 0.074904 .  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habitat[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T.b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            -22.334     29.326      29.586   0.755 0.450322    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color[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T.grey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]:habitat[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T.b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76.858     26.522      27.194   2.826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0.004709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 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color[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T.white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]:habitat[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T.b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88.846     28.461      29.117   3.051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0.002278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 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                            6.194      3.193       3.251   1.905 0.056747 . 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30" y="1297637"/>
            <a:ext cx="8750507" cy="10118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99320" y="2001699"/>
            <a:ext cx="2777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традиционный путь</a:t>
            </a:r>
          </a:p>
        </p:txBody>
      </p:sp>
    </p:spTree>
    <p:extLst>
      <p:ext uri="{BB962C8B-B14F-4D97-AF65-F5344CB8AC3E}">
        <p14:creationId xmlns="" xmlns:p14="http://schemas.microsoft.com/office/powerpoint/2010/main" val="350251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41326" y="2721901"/>
            <a:ext cx="1602399" cy="3253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8600" y="1175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Оценку р-значений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бывает удобнее делать с помощью сравнения моделей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(с фактором и без) тестом отношения правдоподобий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ratio test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260" y="1551482"/>
            <a:ext cx="8611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Функции: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anova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(model1, model2, test = “LRT”)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для всех моделей подходит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(особенно если переменных много).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lrtest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(model1,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model2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пакета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epiDisplay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260" y="3128918"/>
            <a:ext cx="398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эффект жира: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575056"/>
            <a:ext cx="875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rabbit1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lm(weight ~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color + habitat +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color:habitat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 = rabbits1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rabbit2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lm(weight ~ color + habitat +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color:habitat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 = rabbits1)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179536"/>
            <a:ext cx="614623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lrtest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(rabbit1, rabbit2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test</a:t>
            </a:r>
          </a:p>
          <a:p>
            <a:endParaRPr lang="en-US" sz="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1: weight ~ fat + color + habitat +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color:habitat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2: weight ~ color + habitat +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color:habitat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LogLik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Chisq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Chisq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8 -275.27                     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7 -276.45 -1 2.3541     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0.125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6272416"/>
            <a:ext cx="23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недостоверный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4" t="19747" r="7396" b="11735"/>
          <a:stretch/>
        </p:blipFill>
        <p:spPr>
          <a:xfrm>
            <a:off x="6410941" y="4414285"/>
            <a:ext cx="2568167" cy="1209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6364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1" y="3719207"/>
            <a:ext cx="1371600" cy="3253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6675" y="0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Полученные коэффициенты и р-значения и значения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ru-RU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объединить в одну табличку.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75" y="764952"/>
            <a:ext cx="4062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Получается запись вида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=0.79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0.24, 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χ</a:t>
            </a:r>
            <a:r>
              <a:rPr lang="en-GB" sz="24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=8.8, 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=0.003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1123" y="1482948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каждого фактора.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549" y="2581275"/>
            <a:ext cx="877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Осталось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тест </a:t>
            </a:r>
            <a:r>
              <a:rPr lang="ru-RU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если есть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факторы с несколькими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уровнями: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25" y="3629025"/>
            <a:ext cx="571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lsmeans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пакета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emmeans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49" y="4307443"/>
            <a:ext cx="8158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lsmeans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model1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pairwise~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factor1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factor2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adjust="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tukey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lsmeans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model1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pairwise~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factor1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adjust="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tukey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49" y="5692835"/>
            <a:ext cx="652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lsmeans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(rabbit1,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pairwise~color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*habitat, adjust="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tukey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1" y="4733672"/>
            <a:ext cx="2152649" cy="16376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549" y="6402943"/>
            <a:ext cx="8635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моделей проводим по уже известным схемам.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402" y="1475303"/>
            <a:ext cx="3933825" cy="48997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184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675"/>
            <a:ext cx="320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Написание методов: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02" y="616982"/>
            <a:ext cx="88868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указываем тип модели: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estimate effects A, B,C,D on response D we used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linear models (GLM)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описываем процедуру выбора модели: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We evaluated the sets of candidate models with all combinations of predictors and used model selection procedure based on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Akaike’s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information criterion corrected for small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size (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Burnham,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Anderson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2002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 the library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MuMIn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Bartoń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описываем получение коэффициентов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calculated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weights and averaged estimates with their errors for models with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ΔAICc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&lt;2 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пишем про тест отношения правдоподобия: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We used likelihood ratio tests (LRT) to assess the significance of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effects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02" y="6337133"/>
            <a:ext cx="9088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конце: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Statistical analyses were performed using 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3.6.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(Team RDC,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1007"/>
            <a:ext cx="1914526" cy="2011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75" y="5353050"/>
            <a:ext cx="880995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ссылаться на пакет: на его странице на </a:t>
            </a:r>
            <a:r>
              <a:rPr lang="en-US" sz="2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cran.r-project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.org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найти пункт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package 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 info</a:t>
            </a:r>
            <a:endParaRPr lang="ru-RU" sz="20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78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65" y="0"/>
            <a:ext cx="43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linear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model,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GLZ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1665"/>
            <a:ext cx="898009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одна зависимая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переменная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нее –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НЕнормальное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распределение, но вполне конкретное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быть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независимых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predictors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 качественных, количественных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(дискретных и непрерывных).</a:t>
            </a:r>
          </a:p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Predictors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иметь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любое распределение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лишь бы связь с зависимой п. была линейной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(иначе нужна трансформация, или полиномиальный член и т.п.)</a:t>
            </a:r>
          </a:p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случайных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предикторов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(см. занятие 4).</a:t>
            </a:r>
          </a:p>
          <a:p>
            <a:pPr indent="3619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должно быть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мультиколлениарности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(сильно коррелирующих предикторов).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93" y="4029102"/>
            <a:ext cx="3110303" cy="1515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225" y="5841041"/>
            <a:ext cx="8058189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потомков = </a:t>
            </a:r>
            <a:r>
              <a:rPr lang="en-US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+ </a:t>
            </a:r>
            <a:r>
              <a:rPr lang="en-US" sz="2400" i="1" dirty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* пол + </a:t>
            </a:r>
            <a:r>
              <a:rPr lang="en-US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* 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порода + </a:t>
            </a:r>
            <a:r>
              <a:rPr lang="ru-RU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ошибка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(family=</a:t>
            </a:r>
            <a:r>
              <a:rPr lang="en-US" sz="2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poisson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80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200025"/>
            <a:ext cx="877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действий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абсолютно идентична действиям для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GLM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только основная функция –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glm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25" y="1838748"/>
            <a:ext cx="9269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mymodel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glm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(response ~ factor,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family =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poisson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(link = “log”)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data =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mydata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25" y="2398884"/>
            <a:ext cx="91067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Загрузка данных, их предварительное исследование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Построение модели: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glm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правильно указанным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(если нужно, стандартизируем количественные 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функция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лучшей модели на основе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(пакет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MuMIn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коэффициентов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 лучшей модели или средних).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р-значений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lrtest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пакета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epiDisplay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тесты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достоверно влияющих качественных предикторов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lsmeans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пакета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emmeans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-4572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модели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(распределение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общее качество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855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7175"/>
            <a:ext cx="2739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Учебная задача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825" y="715714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влияния массы яйца, месяца откладки, местообитания на выживание яйца (вылупился/нет) у ящериц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файл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lizards.data.xlsx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лист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eggs)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781175"/>
            <a:ext cx="890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egg1 &lt;-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Egg.Survival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Egg.Mass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Month + Habitat +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Month:Habitat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=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binomial(link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"logit")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lizardeggs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819400" y="2343150"/>
            <a:ext cx="504825" cy="8191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24225" y="3008531"/>
            <a:ext cx="52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можно не писать, это значение по умолчанию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3924300"/>
            <a:ext cx="2743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344" y="4297442"/>
            <a:ext cx="513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в методах следует указать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953000"/>
            <a:ext cx="5819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…We conducted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generalized linear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GLZ)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for binomial distribution with logit link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function. </a:t>
            </a:r>
          </a:p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…Response1 was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modeled using generalized linear models for Poisson error structure 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GLZ).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141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65" y="0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inear mixed models, LMM.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25" y="676275"/>
            <a:ext cx="8820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линейные модели с нормальной зависимой п., в которых помимо обычных факторов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входят еще 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см. Занятие 4)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номер/имя особи, выводка, школы, класса, лечащего врача и т.п.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 не интересуют различия между конкретными уровнями этих факторов, а лишь то, насколько различия между ними вносят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общую дисперсию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зависимой п.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Другим учёным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вряд ли удастся повторить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эту работу с теми же самыми уровнями этих факторов.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25" y="5562600"/>
            <a:ext cx="859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 не менее, принцип построения и анализа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LMM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почти такой же, как для обычной линейной модели!</a:t>
            </a:r>
          </a:p>
        </p:txBody>
      </p:sp>
    </p:spTree>
    <p:extLst>
      <p:ext uri="{BB962C8B-B14F-4D97-AF65-F5344CB8AC3E}">
        <p14:creationId xmlns="" xmlns:p14="http://schemas.microsoft.com/office/powerpoint/2010/main" val="708248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4875" y="47460"/>
            <a:ext cx="762000" cy="4381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175" y="4746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пакет -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lme4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Bates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Maechler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Bolker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B, Walker S (2015) Fitting Linear Mixed-Effects Models using lme4. J. Stat.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Softw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67:1-48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01" y="708319"/>
            <a:ext cx="2537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–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lmer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01" y="1146469"/>
            <a:ext cx="821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model1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lmer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(response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f.factor1+ f.factor2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1|random.f)</a:t>
            </a:r>
            <a:r>
              <a:rPr lang="en-US" sz="2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mydata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1" y="1583759"/>
            <a:ext cx="858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(1|random.factor)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обозначение случайного фактора.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Их может быть не один, тогда они записываются через запятую.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9" y="6013877"/>
            <a:ext cx="427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мы разбираем самый простой вариант смешанных моделей!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299" y="2546351"/>
            <a:ext cx="88132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Проанализируем влияние массы тела, пола, месяца на скорость бега у ящериц с учётом их номера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(они бегали не по одному разу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файл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lizards.data.xlsx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лист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lizards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9" y="3939830"/>
            <a:ext cx="8807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speed1 &lt;-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lmer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(Speed.over.25.cm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Mass.at.racing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Sex + Month +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Sex:Month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(1|Egg.ID), lizards1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4" t="7609" r="14578" b="6243"/>
          <a:stretch/>
        </p:blipFill>
        <p:spPr>
          <a:xfrm>
            <a:off x="6362700" y="4829612"/>
            <a:ext cx="2486025" cy="184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731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17793" y="4208781"/>
            <a:ext cx="759125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47756" y="84666"/>
            <a:ext cx="6648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Мультиномиальная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логистическая регрессия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7" y="498031"/>
            <a:ext cx="8898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Multinomial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зависимая переменная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но категорий у нее не 2, а 3 и больше.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66" y="1352599"/>
            <a:ext cx="54412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 волос (рыжие – брюнеты – шатены – блондины)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Семейное положение (не женат – женат - разведен)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Причина смерти зверька (хищники – заболевания - человек)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66" y="3800739"/>
            <a:ext cx="879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Идеи как для обычной логистической модели, но функция 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другая: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multinom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пакета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nnet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164" y="4746318"/>
            <a:ext cx="791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ymodel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multinom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(response ~ factor, data =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mytable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(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mymodel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36" t="25370" r="40000" b="30802"/>
          <a:stretch/>
        </p:blipFill>
        <p:spPr>
          <a:xfrm>
            <a:off x="5754921" y="1441669"/>
            <a:ext cx="3125901" cy="2013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732" y="5577315"/>
            <a:ext cx="900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не дает р-значения, поэтому его можно получить с помощью теста отношения правдоподобий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likelihood ratio tests for a full and reduced model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функция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anova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(mymodel1, mymodel2)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608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72" y="-66675"/>
            <a:ext cx="9353714" cy="7001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speed1 &lt;-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lmer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Speed.over.25.cm~Mass.at.racing+Sex+Month+Sex:Month+(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1|Egg.ID), lizards1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summary(speed1)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mixed model fit by REML ['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lmerMod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']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Formula: Speed.over.25.cm ~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Mass.at.racing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Sex + Month +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Sex:Month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     (1 | Egg.ID)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Data: lizards1</a:t>
            </a:r>
          </a:p>
          <a:p>
            <a:endParaRPr lang="en-US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REML criterion at convergence: 107.8</a:t>
            </a:r>
          </a:p>
          <a:p>
            <a:r>
              <a:rPr lang="en-US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Scaled 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residuals: </a:t>
            </a: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Min      1Q  Median      3Q     Max </a:t>
            </a: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-1.7356 -0.4326 -0.1597  0.1556  3.9141 </a:t>
            </a:r>
          </a:p>
          <a:p>
            <a:endParaRPr lang="en-US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effects:</a:t>
            </a: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   Name        Variance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Std.Dev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Egg.ID   (Intercept) 0.09044  0.3007  </a:t>
            </a: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Residual             0.15017  0.3875  </a:t>
            </a: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79, groups:  Egg.ID, 46</a:t>
            </a:r>
          </a:p>
          <a:p>
            <a:endParaRPr lang="en-US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effects: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Estimate Std. Error t value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(Intercept)            -0.33469    0.34974  -0.957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Mass.at.racing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3.72965    1.64414   2.268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Sex[T.M]               -0.02216    0.20889  -0.106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Month[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T.July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      0.23496    0.22285   1.054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Sex[T.M]:Month[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T.July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0.17631    0.27269   0.647</a:t>
            </a:r>
          </a:p>
          <a:p>
            <a:endParaRPr lang="en-US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of Fixed Effects:</a:t>
            </a: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(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Mss.t. 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[T.M] M[T.J]</a:t>
            </a:r>
          </a:p>
          <a:p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Mass.t.rcng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-0.873                      </a:t>
            </a: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Sex[T.M]    -0.433  0.039               </a:t>
            </a:r>
          </a:p>
          <a:p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Mnth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5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T.Jly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-0.526  0.174  0.632        </a:t>
            </a:r>
          </a:p>
          <a:p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S[T.M]:M[T.  0.428 -0.141 -0.770  -0.817</a:t>
            </a:r>
            <a:endParaRPr lang="ru-RU" sz="15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75" y="3562350"/>
            <a:ext cx="4591050" cy="18764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76764" y="1514475"/>
            <a:ext cx="4048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Внимание: по умолчанию функции для моделей смешанных эффектов не выдают р-значение.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оцениваем через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LRT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4625578"/>
            <a:ext cx="3267075" cy="2041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3228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6" y="200025"/>
            <a:ext cx="493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действий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826" y="960609"/>
            <a:ext cx="91067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Загрузка данных, их предварительное исследование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Построение модели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lmer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указанным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term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лучшей модели на основе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(пакет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MuMIn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В процессе выбора лучшей модели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включается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 модели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без исключения.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коэффициентов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 лучшей модели или средних).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р-значений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lrtest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пакета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epiDisplay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Внимание: во всех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lmer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сравнения моделей указываем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REML=FALSE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тесты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достоверно влияющих качественных предикторов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lsmeans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пакета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emmeans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модели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(распределение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общее качество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184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00025"/>
            <a:ext cx="638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процедуры аналогичны уже знакомым.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887492"/>
            <a:ext cx="513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в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следует указать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1523941"/>
            <a:ext cx="869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…We conducted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linear mixed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models (LMM) in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 package lme4 (Bates et al. 2015) with random effect of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 (litter, school, doctor…)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identity.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69" y="2828835"/>
            <a:ext cx="8696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в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коэффициентами и выбором моделей указываем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litter, school, doctor…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identity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fitted as a random effect in all models.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68" y="4564616"/>
            <a:ext cx="1914526" cy="2011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1670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65" y="0"/>
            <a:ext cx="585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linear mixed models, GLMM.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64" y="676275"/>
            <a:ext cx="8533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линейные модели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НЕнормальной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зависимой п.,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которых помимо обычных факторов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входят еще 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 не интересуют различия между конкретными уровнями этих факторов, а лишь то, насколько различия между ними вносят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общую дисперсию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зависимой п.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как в обобщённых ЛМ, только добавляется случайный фактор.</a:t>
            </a:r>
          </a:p>
        </p:txBody>
      </p:sp>
    </p:spTree>
    <p:extLst>
      <p:ext uri="{BB962C8B-B14F-4D97-AF65-F5344CB8AC3E}">
        <p14:creationId xmlns="" xmlns:p14="http://schemas.microsoft.com/office/powerpoint/2010/main" val="4168325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00" y="270169"/>
            <a:ext cx="762000" cy="4381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229672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пакет 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lme4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1" y="708319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–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glmer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076" y="1308394"/>
            <a:ext cx="7359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model1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glmer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(response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f.factor1+ f.factor2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1|random.f)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3"/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mydata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891" y="3359735"/>
            <a:ext cx="8891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Исследуем влияние массы тела, цвета и антропогенного воздействия на общее число потомков у кроликов, с учётом принадлежности к выводкам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linear.model.xlsx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лист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offspring)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105150" y="2016280"/>
            <a:ext cx="847725" cy="6411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00886" y="2426642"/>
            <a:ext cx="4685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здесь правильно обозначаем распределение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01" y="4435235"/>
            <a:ext cx="905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offspring1 &lt;-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glmer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N_offspring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scale(weight) + color + scale(disturbance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pPr lvl="3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(1|litterID), family =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rabbits2)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70"/>
          <a:stretch/>
        </p:blipFill>
        <p:spPr>
          <a:xfrm>
            <a:off x="4535488" y="4789178"/>
            <a:ext cx="4608512" cy="1994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9189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5"/>
            <a:ext cx="8845563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offspring1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glmer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N_offspring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scale(weight) + color + scale(disturbance) + (1|litterID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rabbits2)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(offspring1)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linear mixed model fit by maximum likelihood (Laplace Approximation) ['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glmerMod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']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Family: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 log )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Formula: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N_offspring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scale(weight) + color + scale(disturbance) + (1 |     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litterID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Data: rabbits2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      BIC  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logLik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deviance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df.resid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542.3    556.9   -265.1    530.3       78 </a:t>
            </a:r>
          </a:p>
          <a:p>
            <a:endParaRPr lang="en-US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Scaled residuals: 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Min      1Q  Median      3Q     Max 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-2.6495 -1.2111  0.1404  0.6732  2.8998 </a:t>
            </a:r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effects: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   Name        Variance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Std.Dev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litterID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(Intercept) 0.2508   0.5008  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84, groups: 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litterID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58</a:t>
            </a:r>
          </a:p>
          <a:p>
            <a:endParaRPr lang="en-US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effects: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Estimate Std. Error z value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(&gt;|z|)    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(Intercept)         2.15565    0.14676  14.688  &lt; 2e-16 ***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scale(weight)       0.15675    0.08588   1.825 0.067965 .  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color[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T.grey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 -0.78080    0.23852  -3.274 0.001062 ** 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color[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T.white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-0.81977    0.21222  -3.863 0.000112 ***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scale(disturbance) -0.33236    0.09411  -3.532 0.000413 ***</a:t>
            </a:r>
          </a:p>
          <a:p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codes:  0 '***' 0.001 '**' 0.01 '*' 0.05 '.' 0.1 ' ' 1</a:t>
            </a:r>
          </a:p>
          <a:p>
            <a:endParaRPr lang="en-US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4419600"/>
            <a:ext cx="5486400" cy="209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38601" y="2152650"/>
            <a:ext cx="4895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glmer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рассчитывает значения р, но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LRT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все равно бывает удобнее, особенно для качественных переменных.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52" y="4177784"/>
            <a:ext cx="2947578" cy="2579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4810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6" y="200025"/>
            <a:ext cx="493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действий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826" y="960609"/>
            <a:ext cx="91067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Загрузка данных, их предварительное исследование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Построение модели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glmer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указанным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term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лучшей модели на основе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(пакет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MuMIn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В процессе выбора лучшей модели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включается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 модели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без исключения.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коэффициентов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 лучшей модели или средних).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р-значений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lrtest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пакета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epiDisplay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тесты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достоверно влияющих качественных предикторов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lsmeans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пакета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emmeans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модели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(распределение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residuals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общее качество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554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00025"/>
            <a:ext cx="655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процедуры аналогичны уже знакомым!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887492"/>
            <a:ext cx="411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следует указать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1523941"/>
            <a:ext cx="8692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…We conducted generalized linear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models (GLMM) in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 package lme4 (Bates et al. 2015) for binomial distribution with logit link function with random effect of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 (litter, school, doctor…)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for Poisson error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469" y="3429000"/>
            <a:ext cx="8696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в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коэффициентами и выбором моделей указываем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litter, school, doctor…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identity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fitted as a random effect in all models.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68" y="4688441"/>
            <a:ext cx="1914526" cy="2011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0288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" y="201881"/>
            <a:ext cx="3371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</a:t>
            </a:r>
            <a:endParaRPr lang="ru-RU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04" y="1021278"/>
            <a:ext cx="885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Предупреждение о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сингулярности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singular fit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слишком перегружена эффектами, особенно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случайными.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 упростить модель и увеличить выборку.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Абсолютные значения предикторов – большие и неудобные. Решение – стандартизация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scale()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«Неадекватное» поведение коэффициентов: переменная то достоверна, то нет.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Мультиколлинеарность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Решение: убрать сильно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скорелированные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переменные.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352425"/>
            <a:ext cx="251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1009650"/>
            <a:ext cx="87249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4 типа линейных моделей имеют почти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способы построения и анализа 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 не делали сейчас на этом акцент, но предварительная проверка 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данных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неотъемлемая часть процесса.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написании статей принято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ссылаться на руководства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использованию пакетов и вставлять эти ссылки в список литературы.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ссылки легко найти на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://cran.r-project.org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строке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 рассмотрели далеко не все типы линейных моделей, но многие из них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устроены по тому же принципу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почти так же анализируются 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кривые выживаемости и т.п.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3356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7189" y="20005"/>
            <a:ext cx="324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Мультиномиальная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логистическая регрессия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7625" y="677002"/>
            <a:ext cx="3355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способа рыбалки в зависимости от доходов из пакета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mlogit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файл с данными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526" y="0"/>
            <a:ext cx="7507183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fish1 &lt;-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multinom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 ~ income, data = Fishing)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# weights:  12 (6 variable)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 value 1638.599935 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10 value 1477.150646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final  value 1477.150569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converged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summary (fish1)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Call: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multinom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(formula = mode ~ income, data = Fishing)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(Intercept)         income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pier      0.8141506 -0.00014340284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boat      0.7389178  0.00009190824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charter   1.3412901 -0.00003163844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Errors: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(Intercept)        income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pier    0.000000005816490 0.00002668383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boat    0.000000003209473 0.00002057825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charter 0.000000003921689 0.00002116425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Residual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Deviance: 2954.301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AIC: 2966.301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anova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(fish1, fish2)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ratio tests of Multinomial Models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mode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Model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Dev   Test   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LR stat.          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(Chi)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1      1      3543   2995.446                                        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income      3540   2954.301 1 vs 2     3 41.14472 0.000000006092978</a:t>
            </a: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920" y="2751891"/>
            <a:ext cx="49167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fish2 &lt;-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multinom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 ~ 1, data = Fishing)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# weights:  8 (3 variable)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initial  value 1638.599935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final  value 1497.722929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converged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525" y="51620"/>
            <a:ext cx="5443861" cy="13421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09893" y="2751891"/>
            <a:ext cx="5008784" cy="13421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0524" y="5013310"/>
            <a:ext cx="8828617" cy="177094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85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579" y="84666"/>
            <a:ext cx="387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Пуассоновская регрессия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467" y="632766"/>
            <a:ext cx="800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Зависимая переменная –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дискретная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количественная: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467" y="1180866"/>
            <a:ext cx="53336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объектов на/в единице чего-либо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(нор на м2, гусениц на растениях, рачков на мл, паразитов на хозяине).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Разные показатели репродуктивного успеха животного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детенышей рождённых/выкормленных за жизнь,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выводков)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467" y="3742640"/>
            <a:ext cx="887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Такие данные могут быть почти нормально распределены, но часто они скошенные и нулей много.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Обычная функция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связующая функция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link = “log”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(зависимую п. логарифмируют)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75737"/>
            <a:ext cx="9269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mymodel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&lt;-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glm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(response ~ factor,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family =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poisson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(link = “log”)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data = 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mydata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summary (</a:t>
            </a:r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mymodel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71" y="1457868"/>
            <a:ext cx="2981344" cy="1677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38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848" y="52822"/>
            <a:ext cx="4766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ANCOVA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covariance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08" y="558380"/>
            <a:ext cx="6893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Комбинация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ANOVA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регрессионного анализа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508" y="1021150"/>
            <a:ext cx="8581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факторы в одной модели совместно действуют на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количественную переменную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 быть нормальное распределение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residuals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зависимой п. внутри групп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08" y="2785771"/>
            <a:ext cx="872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Исходно – построение регрессионных моделей (методом наименьших квадратов) внутри групп и сравнение наклонов линий регрессии.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70"/>
          <a:stretch/>
        </p:blipFill>
        <p:spPr>
          <a:xfrm>
            <a:off x="105508" y="3560884"/>
            <a:ext cx="5451230" cy="3279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62" t="1460" r="39008" b="83646"/>
          <a:stretch/>
        </p:blipFill>
        <p:spPr>
          <a:xfrm>
            <a:off x="3719146" y="3860486"/>
            <a:ext cx="747346" cy="448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4308894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ширины лепестков от их длины у трёх видов ирисов.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58152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50" t="1355" r="66400" b="63800"/>
          <a:stretch/>
        </p:blipFill>
        <p:spPr>
          <a:xfrm>
            <a:off x="121919" y="97536"/>
            <a:ext cx="3543495" cy="2817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05" y="10246"/>
            <a:ext cx="3701886" cy="3429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69" y="2315430"/>
            <a:ext cx="3048662" cy="1986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14" t="24011" r="38472" b="59642"/>
          <a:stretch/>
        </p:blipFill>
        <p:spPr>
          <a:xfrm>
            <a:off x="0" y="3935784"/>
            <a:ext cx="8619067" cy="206987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726611" y="1302589"/>
            <a:ext cx="150099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744529" y="2674189"/>
            <a:ext cx="2027207" cy="754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014616"/>
            <a:ext cx="892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Anova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ирисов: обе переменные достоверно влияют на зависимую.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6172" y="112425"/>
            <a:ext cx="146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ANCOVA</a:t>
            </a:r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07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883" y="86264"/>
            <a:ext cx="7983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Немного ясности в анализ взаимосвязей переменных: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612475"/>
            <a:ext cx="0" cy="39706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683" y="547929"/>
            <a:ext cx="395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Классические методы, основаны на оценке дисперсий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5697" y="547929"/>
            <a:ext cx="411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Методы, основанные на оценках максимального правдоподобия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4086" y="1513936"/>
            <a:ext cx="1239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ANOVA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71" y="2233722"/>
            <a:ext cx="3476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Регрессионный анализ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5634" y="191967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2338" y="1717480"/>
            <a:ext cx="399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и обобщенные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(generalized)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линейные модели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829" y="3013501"/>
            <a:ext cx="435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 – на отношениях дисперсий; отлично, когда 2-3 независимых переменных. Статистики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517" y="3013501"/>
            <a:ext cx="438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 – на коэффициентах, сравнении вклада разных переменных; можно строить сложные модели.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154" y="5296619"/>
            <a:ext cx="8781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оба подхода объединяются, можно сразу и таблицу </a:t>
            </a:r>
            <a:r>
              <a:rPr lang="ru-RU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АНОВы</a:t>
            </a:r>
            <a:r>
              <a:rPr lang="ru-RU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посчитать, и оценить коэффициенты, и сравнить модели. Это прекрасно! </a:t>
            </a:r>
          </a:p>
        </p:txBody>
      </p:sp>
    </p:spTree>
    <p:extLst>
      <p:ext uri="{BB962C8B-B14F-4D97-AF65-F5344CB8AC3E}">
        <p14:creationId xmlns="" xmlns:p14="http://schemas.microsoft.com/office/powerpoint/2010/main" val="199067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18621" y="1100197"/>
            <a:ext cx="4197350" cy="1990338"/>
            <a:chOff x="2260600" y="1533912"/>
            <a:chExt cx="4197350" cy="199033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300" y="1533912"/>
              <a:ext cx="3860800" cy="18808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14650" y="1822450"/>
              <a:ext cx="1830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Масса тела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60600" y="1625600"/>
              <a:ext cx="4197350" cy="1898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9234" y="26929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рост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4584" y="269290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4514" y="269290"/>
            <a:ext cx="12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возраст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4246" y="269290"/>
            <a:ext cx="121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порода</a:t>
            </a:r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>
            <a:off x="830565" y="730955"/>
            <a:ext cx="1550819" cy="72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>
            <a:off x="2932596" y="730955"/>
            <a:ext cx="767972" cy="460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5024515" y="730955"/>
            <a:ext cx="645914" cy="460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 flipH="1">
            <a:off x="6653209" y="730955"/>
            <a:ext cx="1396171" cy="72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698" y="3437642"/>
            <a:ext cx="83529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Масса = </a:t>
            </a:r>
            <a:r>
              <a:rPr lang="en-US" sz="2400" i="1" dirty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* рост + </a:t>
            </a:r>
            <a:r>
              <a:rPr lang="en-US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* возраст + </a:t>
            </a:r>
            <a:r>
              <a:rPr lang="ru-RU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* пол + </a:t>
            </a:r>
            <a:r>
              <a:rPr lang="en-US" sz="2400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* 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порода +</a:t>
            </a:r>
          </a:p>
          <a:p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 </a:t>
            </a:r>
            <a:r>
              <a:rPr lang="ru-RU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что-то ещё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768" y="5197057"/>
            <a:ext cx="874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Мы рассмотрели по отдельности линейные модели для разных типов независимых и зависимых переменных. Пришло время объединить эти знания.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808230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92D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3443</TotalTime>
  <Words>4307</Words>
  <Application>Microsoft Office PowerPoint</Application>
  <PresentationFormat>Экран (4:3)</PresentationFormat>
  <Paragraphs>446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Ninok</cp:lastModifiedBy>
  <cp:revision>121</cp:revision>
  <dcterms:created xsi:type="dcterms:W3CDTF">2020-02-22T13:38:04Z</dcterms:created>
  <dcterms:modified xsi:type="dcterms:W3CDTF">2020-02-27T20:44:52Z</dcterms:modified>
</cp:coreProperties>
</file>