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76"/>
  </p:notes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81" r:id="rId15"/>
    <p:sldId id="282" r:id="rId16"/>
    <p:sldId id="286" r:id="rId17"/>
    <p:sldId id="284" r:id="rId18"/>
    <p:sldId id="334" r:id="rId19"/>
    <p:sldId id="335" r:id="rId20"/>
    <p:sldId id="337" r:id="rId21"/>
    <p:sldId id="288" r:id="rId22"/>
    <p:sldId id="289" r:id="rId23"/>
    <p:sldId id="290" r:id="rId24"/>
    <p:sldId id="336" r:id="rId25"/>
    <p:sldId id="291" r:id="rId26"/>
    <p:sldId id="292" r:id="rId27"/>
    <p:sldId id="317" r:id="rId28"/>
    <p:sldId id="294" r:id="rId29"/>
    <p:sldId id="295" r:id="rId30"/>
    <p:sldId id="296" r:id="rId31"/>
    <p:sldId id="297" r:id="rId32"/>
    <p:sldId id="298" r:id="rId33"/>
    <p:sldId id="300" r:id="rId34"/>
    <p:sldId id="301" r:id="rId35"/>
    <p:sldId id="302" r:id="rId36"/>
    <p:sldId id="264" r:id="rId37"/>
    <p:sldId id="303" r:id="rId38"/>
    <p:sldId id="304" r:id="rId39"/>
    <p:sldId id="305" r:id="rId40"/>
    <p:sldId id="338" r:id="rId41"/>
    <p:sldId id="339" r:id="rId42"/>
    <p:sldId id="265" r:id="rId43"/>
    <p:sldId id="306" r:id="rId44"/>
    <p:sldId id="318" r:id="rId45"/>
    <p:sldId id="307" r:id="rId46"/>
    <p:sldId id="308" r:id="rId47"/>
    <p:sldId id="309" r:id="rId48"/>
    <p:sldId id="341" r:id="rId49"/>
    <p:sldId id="340" r:id="rId50"/>
    <p:sldId id="266" r:id="rId51"/>
    <p:sldId id="310" r:id="rId52"/>
    <p:sldId id="319" r:id="rId53"/>
    <p:sldId id="320" r:id="rId54"/>
    <p:sldId id="311" r:id="rId55"/>
    <p:sldId id="312" r:id="rId56"/>
    <p:sldId id="313" r:id="rId57"/>
    <p:sldId id="314" r:id="rId58"/>
    <p:sldId id="315" r:id="rId59"/>
    <p:sldId id="316" r:id="rId60"/>
    <p:sldId id="321" r:id="rId61"/>
    <p:sldId id="322" r:id="rId62"/>
    <p:sldId id="323" r:id="rId63"/>
    <p:sldId id="324" r:id="rId64"/>
    <p:sldId id="325" r:id="rId65"/>
    <p:sldId id="345" r:id="rId66"/>
    <p:sldId id="326" r:id="rId67"/>
    <p:sldId id="327" r:id="rId68"/>
    <p:sldId id="329" r:id="rId69"/>
    <p:sldId id="330" r:id="rId70"/>
    <p:sldId id="331" r:id="rId71"/>
    <p:sldId id="342" r:id="rId72"/>
    <p:sldId id="343" r:id="rId73"/>
    <p:sldId id="333" r:id="rId74"/>
    <p:sldId id="344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1" autoAdjust="0"/>
    <p:restoredTop sz="96771" autoAdjust="0"/>
  </p:normalViewPr>
  <p:slideViewPr>
    <p:cSldViewPr snapToGrid="0" showGuides="1">
      <p:cViewPr>
        <p:scale>
          <a:sx n="70" d="100"/>
          <a:sy n="70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DA267-4343-4189-A766-685FEA218E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4BBE-EDA4-4AF6-B8A4-DA341E8BB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5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30CC-A68B-499C-836E-4E13D0040BCA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3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ABBC-E81E-4DFE-8DC7-F73EF90F7686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5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FD5A-E161-4DDB-8065-49483E4C860A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29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53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81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16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39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44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40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11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2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C1B-F994-4496-91B7-C137B54A157B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45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15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5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972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1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52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394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34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318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319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0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364F-DA52-468A-8652-FCFF1C281FC7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898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79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687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9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040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35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450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32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113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006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3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9F6A-B749-425D-9604-6C60A972BD17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433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306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557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573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444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964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434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808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05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032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04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7A23-78AB-4EE6-861E-21800AC74C84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629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229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60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6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305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178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088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060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960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6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0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6A9C-9064-4BB6-9BD9-DF79BE357A5F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492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529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641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292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785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173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274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333-A258-4FF5-B7D0-F72A286A88A9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18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E2FE-49F2-4441-B029-014E134265D1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60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7154-29B3-4E9A-9972-54B7642F6E0C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68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E1B1-95A2-4C1F-A9A2-BF95A41C0AC2}" type="datetime1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578F-1B4E-4406-AF18-7137E6017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3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9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4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02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thandbook.com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59113" y="620713"/>
            <a:ext cx="2663825" cy="719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Занятие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7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484313"/>
            <a:ext cx="8713787" cy="8651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Частотный анализ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Лог-линейные и обобщённые линейные модели.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1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77E9FD81-5EF0-4FEC-AAB2-72A0C1927E36}" type="slidenum">
              <a:rPr lang="ru-RU" altLang="en-US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504" y="476672"/>
            <a:ext cx="8964488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мы сравнили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теоретическим, </a:t>
            </a:r>
            <a:r>
              <a:rPr lang="ru-RU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получили отличия (!)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есть подозрения, из-за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какой именно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категории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они получились, допустимо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отдельно сравнить с теоретическим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остальные категории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убедиться, что отличий нет,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затем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проверить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отношение этой категории к остальным.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362216"/>
            <a:ext cx="6912768" cy="16312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Т.е., если нам кажется,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красных конфет меньше, чем нужно, мы можем сравнить: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1. соотношение остальных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 типов конфет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1:1:1:1:1;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2. отношение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красных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 остальным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50:250.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1723" y="5523082"/>
            <a:ext cx="90360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Однако, такой анализ допустим скорее для планирования будущих исследований, чем как рутинная процедура, т.к. идёт повторный анализ одной выборки.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Nina\statistica\stat 2016\занятие 8\крас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56992"/>
            <a:ext cx="2114550" cy="2162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89072" y="6300728"/>
            <a:ext cx="1266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Zar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2010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93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496" y="788922"/>
            <a:ext cx="85968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Поправка 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Йейтса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критерия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Yates correction for continuity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84"/>
          <p:cNvSpPr txBox="1">
            <a:spLocks noChangeArrowheads="1"/>
          </p:cNvSpPr>
          <p:nvPr/>
        </p:nvSpPr>
        <p:spPr bwMode="auto">
          <a:xfrm>
            <a:off x="35496" y="381087"/>
            <a:ext cx="625594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Если у нас только 2 проявления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признака: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85"/>
          <p:cNvSpPr txBox="1">
            <a:spLocks noChangeArrowheads="1"/>
          </p:cNvSpPr>
          <p:nvPr/>
        </p:nvSpPr>
        <p:spPr bwMode="auto">
          <a:xfrm>
            <a:off x="35496" y="1313685"/>
            <a:ext cx="8864600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может принимать только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строго определённые значения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разных наблюдаемых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распределений.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11187" y="2380359"/>
            <a:ext cx="84455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Например: если ожидаемые частоты – 75 и 25, то значения 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будут</a:t>
            </a: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для 84 и 16 – 4.32,</a:t>
            </a: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для 83 и 17 – 3.14,</a:t>
            </a: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для 82 и 18 – 2.61</a:t>
            </a:r>
          </a:p>
        </p:txBody>
      </p:sp>
      <p:sp>
        <p:nvSpPr>
          <p:cNvPr id="88" name="Text Box 5"/>
          <p:cNvSpPr txBox="1">
            <a:spLocks noChangeArrowheads="1"/>
          </p:cNvSpPr>
          <p:nvPr/>
        </p:nvSpPr>
        <p:spPr bwMode="auto">
          <a:xfrm>
            <a:off x="111187" y="3775980"/>
            <a:ext cx="8712968" cy="150810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Но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распределение непрерывное. И для заданного уровня значимости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мы не найдём точно соответствующего ему значения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(для большего числа групп это тоже справедливо, но там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разрывы не такие большие).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84731" y="5653499"/>
            <a:ext cx="4518416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с поправкой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Йейтса</a:t>
            </a:r>
            <a:endParaRPr lang="ru-RU" sz="24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4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Делает тест более консервативным.</a:t>
            </a: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0" y="4092989"/>
            <a:ext cx="18473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6011708"/>
              </p:ext>
            </p:extLst>
          </p:nvPr>
        </p:nvGraphicFramePr>
        <p:xfrm>
          <a:off x="5817659" y="5715074"/>
          <a:ext cx="2927350" cy="954088"/>
        </p:xfrm>
        <a:graphic>
          <a:graphicData uri="http://schemas.openxmlformats.org/presentationml/2006/ole">
            <p:oleObj spid="_x0000_s2120" name="Формула" r:id="rId3" imgW="1511300" imgH="4953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5577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7EDD0AE1-E278-4B7B-ACC9-3DD3A37CEEF3}" type="slidenum">
              <a:rPr lang="ru-RU" altLang="en-US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145" y="24969"/>
            <a:ext cx="8641655" cy="7694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наблюдаемого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распределения с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теоретическим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(нужна таблица с посчитанными частотами)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146" y="5892606"/>
            <a:ext cx="70747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Недопустимо использовать этот критерий для сравнения 2-х выборок!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810808" y="794410"/>
            <a:ext cx="7646671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657130" y="3234334"/>
            <a:ext cx="4456592" cy="19781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03323" y="3865482"/>
            <a:ext cx="3710399" cy="209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574" y="5361825"/>
            <a:ext cx="538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публикациях: приводим </a:t>
            </a:r>
            <a:r>
              <a:rPr lang="el-G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l-GR" sz="24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N,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journal-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272" y="5554686"/>
            <a:ext cx="1066207" cy="10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552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9236" y="872836"/>
            <a:ext cx="1094510" cy="2909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30677" y="0"/>
            <a:ext cx="428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Критерии согласия в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61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Сначала создаем вектор из частот,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будем сравнивать с ожидаемыми.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7927"/>
            <a:ext cx="896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Возьмем данные по участи пассажиров «Титаника»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TitanicSurvival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carData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909" y="2161309"/>
            <a:ext cx="531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freq1 &lt;- with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table(variable))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07127" y="2521527"/>
            <a:ext cx="554182" cy="290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381" y="2715491"/>
            <a:ext cx="30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вектора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0072" y="2798618"/>
            <a:ext cx="202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переменная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179127" y="2535381"/>
            <a:ext cx="387928" cy="374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7999" y="3228109"/>
            <a:ext cx="36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функция, создающая таблицы и векторы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447309" y="2549236"/>
            <a:ext cx="955964" cy="720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1673" y="4100945"/>
            <a:ext cx="613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with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TitanicSurvival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table(sex))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255" y="4599709"/>
            <a:ext cx="831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сравним соотношение полов с какими-нибудь теоретическими частотами: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364" y="5444837"/>
            <a:ext cx="6712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 &lt;- c(327, 982)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 = exp,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rescale.p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TRUE)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745" y="5417127"/>
            <a:ext cx="464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выдуманные мной частоты </a:t>
            </a:r>
          </a:p>
        </p:txBody>
      </p:sp>
      <p:cxnSp>
        <p:nvCxnSpPr>
          <p:cNvPr id="22" name="Прямая со стрелкой 21"/>
          <p:cNvCxnSpPr>
            <a:stCxn id="21" idx="1"/>
          </p:cNvCxnSpPr>
          <p:nvPr/>
        </p:nvCxnSpPr>
        <p:spPr>
          <a:xfrm flipH="1" flipV="1">
            <a:off x="2923309" y="5638800"/>
            <a:ext cx="720436" cy="9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7709" y="6220691"/>
            <a:ext cx="249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с 1:1</a:t>
            </a:r>
          </a:p>
        </p:txBody>
      </p:sp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 flipV="1">
            <a:off x="3117273" y="6442364"/>
            <a:ext cx="720436" cy="9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2619" y="2438400"/>
            <a:ext cx="697742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 = exp,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rescale.p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TRUE)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Chi-squared test for given probabilities</a:t>
            </a:r>
          </a:p>
          <a:p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X-squared = 78.761,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p-value &lt; 2.2e-16</a:t>
            </a:r>
          </a:p>
          <a:p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Chi-squared test for given probabilities</a:t>
            </a:r>
          </a:p>
          <a:p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sextable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X-squared = 108.58,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p-value &lt; 2.2e-16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476" y="3948338"/>
            <a:ext cx="6903492" cy="395785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313" y="6137356"/>
            <a:ext cx="6903492" cy="395785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8654" y="443346"/>
            <a:ext cx="532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обоих случаях достоверны отличия от теоретического распределения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345" y="221672"/>
            <a:ext cx="3949601" cy="1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68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графический интерфейс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" y="443345"/>
            <a:ext cx="6685051" cy="239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46" y="3146714"/>
            <a:ext cx="7127530" cy="20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6434" y="5012315"/>
            <a:ext cx="3204730" cy="167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812473" y="2521527"/>
            <a:ext cx="1177636" cy="1330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88327" y="4530436"/>
            <a:ext cx="27709" cy="8312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3782" y="5403273"/>
            <a:ext cx="356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просто считается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BF09831B-D46E-457B-9C8A-35D7CB00B742}" type="slidenum">
              <a:rPr lang="ru-RU" altLang="en-US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16238" y="44624"/>
            <a:ext cx="304577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Биномиальный тест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0" y="415881"/>
            <a:ext cx="8893175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двух частот с теоретическими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маленьких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выборок.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(Большие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выборки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тест </a:t>
            </a: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endParaRPr lang="ru-RU" sz="2000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6" descr="gu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6985795" y="1354139"/>
            <a:ext cx="1657350" cy="1460500"/>
          </a:xfrm>
          <a:prstGeom prst="rect">
            <a:avLst/>
          </a:prstGeom>
          <a:noFill/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1912" y="1441940"/>
            <a:ext cx="6408738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Пример с котом Гусом: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не правша ли он?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Мы дали ему игрушку на резинке, он ударил по ней 10 раз: 8 - правой, 2 – левой. Справедливо ли наше подозрение?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Пример с Т-образным лабиринтом: 8 мышей пошли налево, 2 – направо.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1912" y="6067906"/>
            <a:ext cx="88569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Zar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2010 (1999)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http://www.biostathandbook.com/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79512" y="4077072"/>
            <a:ext cx="67691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Нулевая гипотеза о популяционной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доле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(ударов правой лапой):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6524625" y="2133600"/>
            <a:ext cx="2511425" cy="4664075"/>
            <a:chOff x="3578" y="1986"/>
            <a:chExt cx="1582" cy="2938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3578" y="1986"/>
              <a:ext cx="1582" cy="29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0000" b="1" dirty="0">
                  <a:solidFill>
                    <a:srgbClr val="FF9900"/>
                  </a:solidFill>
                </a:rPr>
                <a:t>T</a:t>
              </a:r>
              <a:endParaRPr lang="ru-RU" sz="30000" b="1" dirty="0">
                <a:solidFill>
                  <a:srgbClr val="FF9900"/>
                </a:solidFill>
              </a:endParaRPr>
            </a:p>
          </p:txBody>
        </p: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721" y="2359"/>
              <a:ext cx="1124" cy="2114"/>
              <a:chOff x="3721" y="2358"/>
              <a:chExt cx="1124" cy="2114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4286" y="3626"/>
                <a:ext cx="188" cy="446"/>
              </a:xfrm>
              <a:custGeom>
                <a:avLst/>
                <a:gdLst/>
                <a:ahLst/>
                <a:cxnLst>
                  <a:cxn ang="0">
                    <a:pos x="83" y="11"/>
                  </a:cxn>
                  <a:cxn ang="0">
                    <a:pos x="25" y="178"/>
                  </a:cxn>
                  <a:cxn ang="0">
                    <a:pos x="17" y="370"/>
                  </a:cxn>
                  <a:cxn ang="0">
                    <a:pos x="75" y="445"/>
                  </a:cxn>
                  <a:cxn ang="0">
                    <a:pos x="167" y="437"/>
                  </a:cxn>
                  <a:cxn ang="0">
                    <a:pos x="184" y="412"/>
                  </a:cxn>
                  <a:cxn ang="0">
                    <a:pos x="150" y="195"/>
                  </a:cxn>
                  <a:cxn ang="0">
                    <a:pos x="142" y="145"/>
                  </a:cxn>
                  <a:cxn ang="0">
                    <a:pos x="134" y="78"/>
                  </a:cxn>
                  <a:cxn ang="0">
                    <a:pos x="109" y="3"/>
                  </a:cxn>
                  <a:cxn ang="0">
                    <a:pos x="83" y="11"/>
                  </a:cxn>
                </a:cxnLst>
                <a:rect l="0" t="0" r="r" b="b"/>
                <a:pathLst>
                  <a:path w="188" h="446">
                    <a:moveTo>
                      <a:pt x="83" y="11"/>
                    </a:moveTo>
                    <a:cubicBezTo>
                      <a:pt x="65" y="67"/>
                      <a:pt x="59" y="129"/>
                      <a:pt x="25" y="178"/>
                    </a:cubicBezTo>
                    <a:cubicBezTo>
                      <a:pt x="0" y="256"/>
                      <a:pt x="5" y="249"/>
                      <a:pt x="17" y="370"/>
                    </a:cubicBezTo>
                    <a:cubicBezTo>
                      <a:pt x="20" y="401"/>
                      <a:pt x="75" y="445"/>
                      <a:pt x="75" y="445"/>
                    </a:cubicBezTo>
                    <a:cubicBezTo>
                      <a:pt x="106" y="442"/>
                      <a:pt x="138" y="446"/>
                      <a:pt x="167" y="437"/>
                    </a:cubicBezTo>
                    <a:cubicBezTo>
                      <a:pt x="177" y="434"/>
                      <a:pt x="183" y="422"/>
                      <a:pt x="184" y="412"/>
                    </a:cubicBezTo>
                    <a:cubicBezTo>
                      <a:pt x="188" y="334"/>
                      <a:pt x="176" y="266"/>
                      <a:pt x="150" y="195"/>
                    </a:cubicBezTo>
                    <a:cubicBezTo>
                      <a:pt x="147" y="178"/>
                      <a:pt x="144" y="162"/>
                      <a:pt x="142" y="145"/>
                    </a:cubicBezTo>
                    <a:cubicBezTo>
                      <a:pt x="139" y="123"/>
                      <a:pt x="137" y="100"/>
                      <a:pt x="134" y="78"/>
                    </a:cubicBezTo>
                    <a:cubicBezTo>
                      <a:pt x="133" y="72"/>
                      <a:pt x="128" y="11"/>
                      <a:pt x="109" y="3"/>
                    </a:cubicBezTo>
                    <a:cubicBezTo>
                      <a:pt x="101" y="0"/>
                      <a:pt x="92" y="8"/>
                      <a:pt x="83" y="11"/>
                    </a:cubicBezTo>
                    <a:close/>
                  </a:path>
                </a:pathLst>
              </a:custGeom>
              <a:solidFill>
                <a:srgbClr val="DDDDDD"/>
              </a:solidFill>
              <a:ln w="254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4307" y="3737"/>
                <a:ext cx="59" cy="5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" y="9"/>
                  </a:cxn>
                  <a:cxn ang="0">
                    <a:pos x="12" y="50"/>
                  </a:cxn>
                  <a:cxn ang="0">
                    <a:pos x="54" y="42"/>
                  </a:cxn>
                  <a:cxn ang="0">
                    <a:pos x="29" y="0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21" y="3"/>
                      <a:pt x="7" y="1"/>
                      <a:pt x="4" y="9"/>
                    </a:cubicBezTo>
                    <a:cubicBezTo>
                      <a:pt x="0" y="22"/>
                      <a:pt x="0" y="42"/>
                      <a:pt x="12" y="50"/>
                    </a:cubicBezTo>
                    <a:cubicBezTo>
                      <a:pt x="24" y="58"/>
                      <a:pt x="49" y="55"/>
                      <a:pt x="54" y="42"/>
                    </a:cubicBezTo>
                    <a:cubicBezTo>
                      <a:pt x="59" y="27"/>
                      <a:pt x="37" y="14"/>
                      <a:pt x="29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254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4402" y="3732"/>
                <a:ext cx="38" cy="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9" y="47"/>
                  </a:cxn>
                  <a:cxn ang="0">
                    <a:pos x="34" y="39"/>
                  </a:cxn>
                  <a:cxn ang="0">
                    <a:pos x="26" y="5"/>
                  </a:cxn>
                  <a:cxn ang="0">
                    <a:pos x="1" y="14"/>
                  </a:cxn>
                </a:cxnLst>
                <a:rect l="0" t="0" r="r" b="b"/>
                <a:pathLst>
                  <a:path w="38" h="52">
                    <a:moveTo>
                      <a:pt x="1" y="14"/>
                    </a:moveTo>
                    <a:cubicBezTo>
                      <a:pt x="4" y="25"/>
                      <a:pt x="0" y="40"/>
                      <a:pt x="9" y="47"/>
                    </a:cubicBezTo>
                    <a:cubicBezTo>
                      <a:pt x="16" y="52"/>
                      <a:pt x="31" y="47"/>
                      <a:pt x="34" y="39"/>
                    </a:cubicBezTo>
                    <a:cubicBezTo>
                      <a:pt x="38" y="28"/>
                      <a:pt x="35" y="12"/>
                      <a:pt x="26" y="5"/>
                    </a:cubicBezTo>
                    <a:cubicBezTo>
                      <a:pt x="19" y="0"/>
                      <a:pt x="9" y="11"/>
                      <a:pt x="1" y="14"/>
                    </a:cubicBezTo>
                    <a:close/>
                  </a:path>
                </a:pathLst>
              </a:custGeom>
              <a:solidFill>
                <a:srgbClr val="DDDDDD"/>
              </a:solidFill>
              <a:ln w="254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4378" y="3646"/>
                <a:ext cx="2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8"/>
                  </a:cxn>
                  <a:cxn ang="0">
                    <a:pos x="0" y="0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cubicBezTo>
                      <a:pt x="8" y="3"/>
                      <a:pt x="25" y="8"/>
                      <a:pt x="25" y="8"/>
                    </a:cubicBezTo>
                    <a:cubicBezTo>
                      <a:pt x="25" y="8"/>
                      <a:pt x="8" y="3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254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4378" y="4071"/>
                <a:ext cx="54" cy="40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134"/>
                  </a:cxn>
                  <a:cxn ang="0">
                    <a:pos x="8" y="184"/>
                  </a:cxn>
                  <a:cxn ang="0">
                    <a:pos x="42" y="234"/>
                  </a:cxn>
                  <a:cxn ang="0">
                    <a:pos x="25" y="318"/>
                  </a:cxn>
                  <a:cxn ang="0">
                    <a:pos x="8" y="401"/>
                  </a:cxn>
                </a:cxnLst>
                <a:rect l="0" t="0" r="r" b="b"/>
                <a:pathLst>
                  <a:path w="54" h="401">
                    <a:moveTo>
                      <a:pt x="25" y="0"/>
                    </a:moveTo>
                    <a:cubicBezTo>
                      <a:pt x="19" y="49"/>
                      <a:pt x="9" y="87"/>
                      <a:pt x="0" y="134"/>
                    </a:cubicBezTo>
                    <a:cubicBezTo>
                      <a:pt x="3" y="151"/>
                      <a:pt x="1" y="168"/>
                      <a:pt x="8" y="184"/>
                    </a:cubicBezTo>
                    <a:cubicBezTo>
                      <a:pt x="16" y="203"/>
                      <a:pt x="42" y="234"/>
                      <a:pt x="42" y="234"/>
                    </a:cubicBezTo>
                    <a:cubicBezTo>
                      <a:pt x="54" y="270"/>
                      <a:pt x="45" y="287"/>
                      <a:pt x="25" y="318"/>
                    </a:cubicBezTo>
                    <a:cubicBezTo>
                      <a:pt x="16" y="346"/>
                      <a:pt x="8" y="371"/>
                      <a:pt x="8" y="401"/>
                    </a:cubicBezTo>
                  </a:path>
                </a:pathLst>
              </a:custGeom>
              <a:solidFill>
                <a:srgbClr val="DDDDDD"/>
              </a:solidFill>
              <a:ln w="254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4472" y="2667"/>
                <a:ext cx="373" cy="453"/>
              </a:xfrm>
              <a:custGeom>
                <a:avLst/>
                <a:gdLst/>
                <a:ahLst/>
                <a:cxnLst>
                  <a:cxn ang="0">
                    <a:pos x="6" y="453"/>
                  </a:cxn>
                  <a:cxn ang="0">
                    <a:pos x="106" y="135"/>
                  </a:cxn>
                  <a:cxn ang="0">
                    <a:pos x="348" y="35"/>
                  </a:cxn>
                  <a:cxn ang="0">
                    <a:pos x="323" y="27"/>
                  </a:cxn>
                  <a:cxn ang="0">
                    <a:pos x="298" y="10"/>
                  </a:cxn>
                  <a:cxn ang="0">
                    <a:pos x="373" y="60"/>
                  </a:cxn>
                  <a:cxn ang="0">
                    <a:pos x="281" y="85"/>
                  </a:cxn>
                </a:cxnLst>
                <a:rect l="0" t="0" r="r" b="b"/>
                <a:pathLst>
                  <a:path w="373" h="453">
                    <a:moveTo>
                      <a:pt x="6" y="453"/>
                    </a:moveTo>
                    <a:cubicBezTo>
                      <a:pt x="12" y="337"/>
                      <a:pt x="0" y="207"/>
                      <a:pt x="106" y="135"/>
                    </a:cubicBezTo>
                    <a:cubicBezTo>
                      <a:pt x="157" y="59"/>
                      <a:pt x="264" y="48"/>
                      <a:pt x="348" y="35"/>
                    </a:cubicBezTo>
                    <a:cubicBezTo>
                      <a:pt x="340" y="32"/>
                      <a:pt x="331" y="31"/>
                      <a:pt x="323" y="27"/>
                    </a:cubicBezTo>
                    <a:cubicBezTo>
                      <a:pt x="314" y="22"/>
                      <a:pt x="298" y="0"/>
                      <a:pt x="298" y="10"/>
                    </a:cubicBezTo>
                    <a:cubicBezTo>
                      <a:pt x="298" y="33"/>
                      <a:pt x="357" y="55"/>
                      <a:pt x="373" y="60"/>
                    </a:cubicBezTo>
                    <a:cubicBezTo>
                      <a:pt x="292" y="78"/>
                      <a:pt x="321" y="66"/>
                      <a:pt x="281" y="8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 flipH="1">
                <a:off x="3979" y="2643"/>
                <a:ext cx="373" cy="453"/>
              </a:xfrm>
              <a:custGeom>
                <a:avLst/>
                <a:gdLst/>
                <a:ahLst/>
                <a:cxnLst>
                  <a:cxn ang="0">
                    <a:pos x="6" y="453"/>
                  </a:cxn>
                  <a:cxn ang="0">
                    <a:pos x="106" y="135"/>
                  </a:cxn>
                  <a:cxn ang="0">
                    <a:pos x="348" y="35"/>
                  </a:cxn>
                  <a:cxn ang="0">
                    <a:pos x="323" y="27"/>
                  </a:cxn>
                  <a:cxn ang="0">
                    <a:pos x="298" y="10"/>
                  </a:cxn>
                  <a:cxn ang="0">
                    <a:pos x="373" y="60"/>
                  </a:cxn>
                  <a:cxn ang="0">
                    <a:pos x="281" y="85"/>
                  </a:cxn>
                </a:cxnLst>
                <a:rect l="0" t="0" r="r" b="b"/>
                <a:pathLst>
                  <a:path w="373" h="453">
                    <a:moveTo>
                      <a:pt x="6" y="453"/>
                    </a:moveTo>
                    <a:cubicBezTo>
                      <a:pt x="12" y="337"/>
                      <a:pt x="0" y="207"/>
                      <a:pt x="106" y="135"/>
                    </a:cubicBezTo>
                    <a:cubicBezTo>
                      <a:pt x="157" y="59"/>
                      <a:pt x="264" y="48"/>
                      <a:pt x="348" y="35"/>
                    </a:cubicBezTo>
                    <a:cubicBezTo>
                      <a:pt x="340" y="32"/>
                      <a:pt x="331" y="31"/>
                      <a:pt x="323" y="27"/>
                    </a:cubicBezTo>
                    <a:cubicBezTo>
                      <a:pt x="314" y="22"/>
                      <a:pt x="298" y="0"/>
                      <a:pt x="298" y="10"/>
                    </a:cubicBezTo>
                    <a:cubicBezTo>
                      <a:pt x="298" y="33"/>
                      <a:pt x="357" y="55"/>
                      <a:pt x="373" y="60"/>
                    </a:cubicBezTo>
                    <a:cubicBezTo>
                      <a:pt x="292" y="78"/>
                      <a:pt x="321" y="66"/>
                      <a:pt x="281" y="8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34" name="Group 19"/>
              <p:cNvGrpSpPr>
                <a:grpSpLocks/>
              </p:cNvGrpSpPr>
              <p:nvPr/>
            </p:nvGrpSpPr>
            <p:grpSpPr bwMode="auto">
              <a:xfrm>
                <a:off x="3721" y="2358"/>
                <a:ext cx="112" cy="618"/>
                <a:chOff x="3721" y="2358"/>
                <a:chExt cx="112" cy="618"/>
              </a:xfrm>
            </p:grpSpPr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3721" y="2610"/>
                  <a:ext cx="112" cy="366"/>
                </a:xfrm>
                <a:custGeom>
                  <a:avLst/>
                  <a:gdLst/>
                  <a:ahLst/>
                  <a:cxnLst>
                    <a:cxn ang="0">
                      <a:pos x="53" y="16"/>
                    </a:cxn>
                    <a:cxn ang="0">
                      <a:pos x="28" y="66"/>
                    </a:cxn>
                    <a:cxn ang="0">
                      <a:pos x="78" y="366"/>
                    </a:cxn>
                    <a:cxn ang="0">
                      <a:pos x="112" y="82"/>
                    </a:cxn>
                    <a:cxn ang="0">
                      <a:pos x="103" y="24"/>
                    </a:cxn>
                    <a:cxn ang="0">
                      <a:pos x="53" y="16"/>
                    </a:cxn>
                  </a:cxnLst>
                  <a:rect l="0" t="0" r="r" b="b"/>
                  <a:pathLst>
                    <a:path w="112" h="366">
                      <a:moveTo>
                        <a:pt x="53" y="16"/>
                      </a:moveTo>
                      <a:cubicBezTo>
                        <a:pt x="47" y="34"/>
                        <a:pt x="29" y="47"/>
                        <a:pt x="28" y="66"/>
                      </a:cubicBezTo>
                      <a:cubicBezTo>
                        <a:pt x="22" y="180"/>
                        <a:pt x="45" y="263"/>
                        <a:pt x="78" y="366"/>
                      </a:cubicBezTo>
                      <a:cubicBezTo>
                        <a:pt x="83" y="243"/>
                        <a:pt x="76" y="182"/>
                        <a:pt x="112" y="82"/>
                      </a:cubicBezTo>
                      <a:cubicBezTo>
                        <a:pt x="109" y="63"/>
                        <a:pt x="112" y="41"/>
                        <a:pt x="103" y="24"/>
                      </a:cubicBezTo>
                      <a:cubicBezTo>
                        <a:pt x="91" y="0"/>
                        <a:pt x="0" y="41"/>
                        <a:pt x="53" y="16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 w="25400" cap="flat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13"/>
                <p:cNvSpPr>
                  <a:spLocks/>
                </p:cNvSpPr>
                <p:nvPr/>
              </p:nvSpPr>
              <p:spPr bwMode="auto">
                <a:xfrm>
                  <a:off x="3749" y="2358"/>
                  <a:ext cx="50" cy="269"/>
                </a:xfrm>
                <a:custGeom>
                  <a:avLst/>
                  <a:gdLst/>
                  <a:ahLst/>
                  <a:cxnLst>
                    <a:cxn ang="0">
                      <a:pos x="17" y="259"/>
                    </a:cxn>
                    <a:cxn ang="0">
                      <a:pos x="17" y="17"/>
                    </a:cxn>
                    <a:cxn ang="0">
                      <a:pos x="25" y="67"/>
                    </a:cxn>
                    <a:cxn ang="0">
                      <a:pos x="42" y="92"/>
                    </a:cxn>
                    <a:cxn ang="0">
                      <a:pos x="17" y="109"/>
                    </a:cxn>
                    <a:cxn ang="0">
                      <a:pos x="50" y="126"/>
                    </a:cxn>
                    <a:cxn ang="0">
                      <a:pos x="0" y="151"/>
                    </a:cxn>
                    <a:cxn ang="0">
                      <a:pos x="50" y="184"/>
                    </a:cxn>
                  </a:cxnLst>
                  <a:rect l="0" t="0" r="r" b="b"/>
                  <a:pathLst>
                    <a:path w="50" h="269">
                      <a:moveTo>
                        <a:pt x="17" y="259"/>
                      </a:moveTo>
                      <a:cubicBezTo>
                        <a:pt x="48" y="162"/>
                        <a:pt x="17" y="269"/>
                        <a:pt x="17" y="17"/>
                      </a:cubicBezTo>
                      <a:cubicBezTo>
                        <a:pt x="17" y="0"/>
                        <a:pt x="20" y="51"/>
                        <a:pt x="25" y="67"/>
                      </a:cubicBezTo>
                      <a:cubicBezTo>
                        <a:pt x="28" y="77"/>
                        <a:pt x="36" y="84"/>
                        <a:pt x="42" y="92"/>
                      </a:cubicBezTo>
                      <a:cubicBezTo>
                        <a:pt x="34" y="98"/>
                        <a:pt x="21" y="100"/>
                        <a:pt x="17" y="109"/>
                      </a:cubicBezTo>
                      <a:cubicBezTo>
                        <a:pt x="0" y="151"/>
                        <a:pt x="44" y="128"/>
                        <a:pt x="50" y="126"/>
                      </a:cubicBezTo>
                      <a:cubicBezTo>
                        <a:pt x="11" y="184"/>
                        <a:pt x="28" y="193"/>
                        <a:pt x="0" y="151"/>
                      </a:cubicBezTo>
                      <a:cubicBezTo>
                        <a:pt x="7" y="189"/>
                        <a:pt x="9" y="225"/>
                        <a:pt x="50" y="184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 rot="300000">
                  <a:off x="3777" y="2390"/>
                  <a:ext cx="50" cy="269"/>
                </a:xfrm>
                <a:custGeom>
                  <a:avLst/>
                  <a:gdLst/>
                  <a:ahLst/>
                  <a:cxnLst>
                    <a:cxn ang="0">
                      <a:pos x="17" y="259"/>
                    </a:cxn>
                    <a:cxn ang="0">
                      <a:pos x="17" y="17"/>
                    </a:cxn>
                    <a:cxn ang="0">
                      <a:pos x="25" y="67"/>
                    </a:cxn>
                    <a:cxn ang="0">
                      <a:pos x="42" y="92"/>
                    </a:cxn>
                    <a:cxn ang="0">
                      <a:pos x="17" y="109"/>
                    </a:cxn>
                    <a:cxn ang="0">
                      <a:pos x="50" y="126"/>
                    </a:cxn>
                    <a:cxn ang="0">
                      <a:pos x="0" y="151"/>
                    </a:cxn>
                    <a:cxn ang="0">
                      <a:pos x="50" y="184"/>
                    </a:cxn>
                  </a:cxnLst>
                  <a:rect l="0" t="0" r="r" b="b"/>
                  <a:pathLst>
                    <a:path w="50" h="269">
                      <a:moveTo>
                        <a:pt x="17" y="259"/>
                      </a:moveTo>
                      <a:cubicBezTo>
                        <a:pt x="48" y="162"/>
                        <a:pt x="17" y="269"/>
                        <a:pt x="17" y="17"/>
                      </a:cubicBezTo>
                      <a:cubicBezTo>
                        <a:pt x="17" y="0"/>
                        <a:pt x="20" y="51"/>
                        <a:pt x="25" y="67"/>
                      </a:cubicBezTo>
                      <a:cubicBezTo>
                        <a:pt x="28" y="77"/>
                        <a:pt x="36" y="84"/>
                        <a:pt x="42" y="92"/>
                      </a:cubicBezTo>
                      <a:cubicBezTo>
                        <a:pt x="34" y="98"/>
                        <a:pt x="21" y="100"/>
                        <a:pt x="17" y="109"/>
                      </a:cubicBezTo>
                      <a:cubicBezTo>
                        <a:pt x="0" y="151"/>
                        <a:pt x="44" y="128"/>
                        <a:pt x="50" y="126"/>
                      </a:cubicBezTo>
                      <a:cubicBezTo>
                        <a:pt x="11" y="184"/>
                        <a:pt x="28" y="193"/>
                        <a:pt x="0" y="151"/>
                      </a:cubicBezTo>
                      <a:cubicBezTo>
                        <a:pt x="7" y="189"/>
                        <a:pt x="9" y="225"/>
                        <a:pt x="50" y="184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339551" y="4846513"/>
            <a:ext cx="16866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=0.5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0.5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4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160D4C13-FB32-4CD9-AD3B-E2EB9BE84F60}" type="slidenum">
              <a:rPr lang="ru-RU" altLang="en-US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85485" y="-17361"/>
            <a:ext cx="304577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Биномиальный тест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438" y="433160"/>
            <a:ext cx="7278596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Нам надо на основе биномиального распределения оценить, какова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вероятность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получить такой же и ещё более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экстремальный результат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случайно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при верной нулевой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гипотезе.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кота Гуса это будут вероятности результатов 8:2, 9:1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10:0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одностороннего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теста,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8:2, 9:1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10:0, 0:10, 1:9, 2:8 для двустороннего.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Если она меньше 0.05, отвергаем Н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446645" y="309562"/>
            <a:ext cx="1614488" cy="544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8" descr="gu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858321" y="4465831"/>
            <a:ext cx="2130878" cy="1877785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72" y="4896893"/>
            <a:ext cx="4479698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биномиальном тесте основан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 test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знаковый тест. По сути дела, он им и является.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150269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105723A1-FE3D-4B85-95C7-692EC91ECCAD}" type="slidenum">
              <a:rPr lang="ru-RU" altLang="en-US"/>
              <a:pPr/>
              <a:t>18</a:t>
            </a:fld>
            <a:endParaRPr lang="ru-RU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4925" y="61913"/>
            <a:ext cx="5761038" cy="509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12160" y="260350"/>
            <a:ext cx="304577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Биномиальный тест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05038"/>
            <a:ext cx="4892675" cy="3686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879" y="6379369"/>
            <a:ext cx="9107487" cy="4270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отвергнута, преждевременно утверждать, что кот Гус правша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580063" y="4797425"/>
            <a:ext cx="1079500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724525" y="1052513"/>
            <a:ext cx="2136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Размер выборки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5867400" y="1412875"/>
            <a:ext cx="504825" cy="2303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51588" y="1503363"/>
            <a:ext cx="27924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Теоретическая вероятность события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6084888" y="2205038"/>
            <a:ext cx="792162" cy="1944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1438" y="5300663"/>
            <a:ext cx="4213225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программе легко считается только 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односторонний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тест, двусторонний – в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056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2399" y="55414"/>
            <a:ext cx="385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биномиальный тест в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484908"/>
            <a:ext cx="747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просто считается! Для двустороннего теста: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330036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(x, N, p = 0.5)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343891" y="1787236"/>
            <a:ext cx="471054" cy="346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2189018"/>
            <a:ext cx="220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сама функция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352801" y="1759528"/>
            <a:ext cx="498763" cy="775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7055" y="2493818"/>
            <a:ext cx="412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«успешных» исходов</a:t>
            </a:r>
          </a:p>
        </p:txBody>
      </p:sp>
      <p:cxnSp>
        <p:nvCxnSpPr>
          <p:cNvPr id="13" name="Прямая со стрелкой 12"/>
          <p:cNvCxnSpPr>
            <a:stCxn id="14" idx="1"/>
          </p:cNvCxnSpPr>
          <p:nvPr/>
        </p:nvCxnSpPr>
        <p:spPr>
          <a:xfrm flipH="1" flipV="1">
            <a:off x="3782293" y="1704109"/>
            <a:ext cx="1234230" cy="507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6523" y="1981200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испытаний</a:t>
            </a:r>
          </a:p>
        </p:txBody>
      </p:sp>
      <p:cxnSp>
        <p:nvCxnSpPr>
          <p:cNvPr id="19" name="Прямая со стрелкой 18"/>
          <p:cNvCxnSpPr>
            <a:stCxn id="20" idx="1"/>
          </p:cNvCxnSpPr>
          <p:nvPr/>
        </p:nvCxnSpPr>
        <p:spPr>
          <a:xfrm flipH="1">
            <a:off x="4932218" y="1316045"/>
            <a:ext cx="943286" cy="166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5504" y="900546"/>
            <a:ext cx="3268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теоретическая вероятность успеха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363" y="3574473"/>
            <a:ext cx="81326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binom.test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 20, p = 0.5)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Exact binomial test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3 and 20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successes = 3, number of trials = 20, p-value = 0.002577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true probability of success is not equal to 0.5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percent confidence interval: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0.03207094 0.37892683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estimates: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success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0.15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4072" y="4530642"/>
            <a:ext cx="7942997" cy="332304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851563" y="3532910"/>
            <a:ext cx="4641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Гус трижды из 20 ударил бы правой лапой</a:t>
            </a:r>
          </a:p>
        </p:txBody>
      </p:sp>
      <p:pic>
        <p:nvPicPr>
          <p:cNvPr id="30" name="Picture 8" descr="gu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6645558" y="5334000"/>
            <a:ext cx="1397244" cy="123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До сих пор мы анализировали влияние разных факторов на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КОЛИЧЕСТВЕННУЮ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зависимую переменную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Перейдём к взаимосвязям между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КАЧЕСТВЕННЫМИ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107704"/>
            <a:ext cx="773262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Примеры: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зависит ли кудрявость волос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(кудрявые или нет)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 их цвета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(рыжие, тёмные, светлые)?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соответствует ли соотношение полов в популяции 1:1?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какие марки машин предпочитают женщины, а какие – мужчины?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зависит ли присутствие антител к токсоплазмозу от вида, пола и возраста у кошачьих?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зависит ли вероятность дожить до следующего года от массы тела, упитанности, площади участка у суслика?</a:t>
            </a:r>
          </a:p>
        </p:txBody>
      </p:sp>
      <p:pic>
        <p:nvPicPr>
          <p:cNvPr id="5" name="Picture 3" descr="D:\Nina\statistica\stat 2016\занятие 8\ману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112" y="3840418"/>
            <a:ext cx="1404888" cy="140488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12" y="1600344"/>
            <a:ext cx="1246003" cy="155750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37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3321" y="846645"/>
            <a:ext cx="8640960" cy="150810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анализ взаимосвязей между ≥2 категориальными переменными.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Зависимую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переменную не выделяют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(как в корреляционном анализе).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141702" y="0"/>
            <a:ext cx="531491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таблиц сопряжённости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contingency tables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25760" y="2469661"/>
            <a:ext cx="9000679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Критерий </a:t>
            </a:r>
            <a:r>
              <a:rPr lang="el-GR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sz="2400" b="1" baseline="30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analysis of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contingency tables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test of independence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60" y="3372086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Самый простой случай, когда переменных две.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мы хотим проверить, связаны ли цвет волос и пол у людей.</a:t>
            </a:r>
          </a:p>
        </p:txBody>
      </p:sp>
      <p:pic>
        <p:nvPicPr>
          <p:cNvPr id="12289" name="Picture 1" descr="D:\Nina\statistica\stat 2016\занятие 8\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13176"/>
            <a:ext cx="6791027" cy="161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667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44734"/>
            <a:ext cx="76327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5" y="1930220"/>
            <a:ext cx="87937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– двухмерная табличка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(2 переменных).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Зависимую переменную не выделяем.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числа в ячейках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cells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наблюдаемые частоты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разных комбинаций уровней переменных.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суммы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строках и столбцах называются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marginal totals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" y="3807657"/>
            <a:ext cx="885661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Нулевая гипотеза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о независимости частот.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Смысл гипотезы: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выборка взята из популяции, где для объекта вероятность принадлежать к категории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 первой переменной не зависит о того, в какой он категории по второй переменной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(например, шансы быть блондинами одинаковы у мальчиков и девочек)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Точная формулировка несколько сложна.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189" y="6108751"/>
            <a:ext cx="885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основе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считают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ожидаемые частоты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для ячеек.</a:t>
            </a:r>
          </a:p>
        </p:txBody>
      </p:sp>
    </p:spTree>
    <p:extLst>
      <p:ext uri="{BB962C8B-B14F-4D97-AF65-F5344CB8AC3E}">
        <p14:creationId xmlns="" xmlns:p14="http://schemas.microsoft.com/office/powerpoint/2010/main" val="131223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729" y="2942"/>
            <a:ext cx="900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Независимость частот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(сродни взаимодействию факторов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АНОВе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5350" y="467309"/>
            <a:ext cx="4592575" cy="2733446"/>
            <a:chOff x="170" y="356"/>
            <a:chExt cx="3391" cy="203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3" y="621"/>
              <a:ext cx="3385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70" y="356"/>
              <a:ext cx="3391" cy="20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93" y="433"/>
              <a:ext cx="3058" cy="1425"/>
            </a:xfrm>
            <a:custGeom>
              <a:avLst/>
              <a:gdLst>
                <a:gd name="T0" fmla="*/ 0 w 3058"/>
                <a:gd name="T1" fmla="*/ 1425 h 1425"/>
                <a:gd name="T2" fmla="*/ 3058 w 3058"/>
                <a:gd name="T3" fmla="*/ 1425 h 1425"/>
                <a:gd name="T4" fmla="*/ 0 w 3058"/>
                <a:gd name="T5" fmla="*/ 1142 h 1425"/>
                <a:gd name="T6" fmla="*/ 3058 w 3058"/>
                <a:gd name="T7" fmla="*/ 1142 h 1425"/>
                <a:gd name="T8" fmla="*/ 0 w 3058"/>
                <a:gd name="T9" fmla="*/ 854 h 1425"/>
                <a:gd name="T10" fmla="*/ 3058 w 3058"/>
                <a:gd name="T11" fmla="*/ 854 h 1425"/>
                <a:gd name="T12" fmla="*/ 0 w 3058"/>
                <a:gd name="T13" fmla="*/ 571 h 1425"/>
                <a:gd name="T14" fmla="*/ 3058 w 3058"/>
                <a:gd name="T15" fmla="*/ 571 h 1425"/>
                <a:gd name="T16" fmla="*/ 0 w 3058"/>
                <a:gd name="T17" fmla="*/ 282 h 1425"/>
                <a:gd name="T18" fmla="*/ 3058 w 3058"/>
                <a:gd name="T19" fmla="*/ 282 h 1425"/>
                <a:gd name="T20" fmla="*/ 0 w 3058"/>
                <a:gd name="T21" fmla="*/ 0 h 1425"/>
                <a:gd name="T22" fmla="*/ 3058 w 3058"/>
                <a:gd name="T2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8" h="1425">
                  <a:moveTo>
                    <a:pt x="0" y="1425"/>
                  </a:moveTo>
                  <a:lnTo>
                    <a:pt x="3058" y="1425"/>
                  </a:lnTo>
                  <a:moveTo>
                    <a:pt x="0" y="1142"/>
                  </a:moveTo>
                  <a:lnTo>
                    <a:pt x="3058" y="1142"/>
                  </a:lnTo>
                  <a:moveTo>
                    <a:pt x="0" y="854"/>
                  </a:moveTo>
                  <a:lnTo>
                    <a:pt x="3058" y="854"/>
                  </a:lnTo>
                  <a:moveTo>
                    <a:pt x="0" y="571"/>
                  </a:moveTo>
                  <a:lnTo>
                    <a:pt x="3058" y="571"/>
                  </a:lnTo>
                  <a:moveTo>
                    <a:pt x="0" y="282"/>
                  </a:moveTo>
                  <a:lnTo>
                    <a:pt x="3058" y="282"/>
                  </a:lnTo>
                  <a:moveTo>
                    <a:pt x="0" y="0"/>
                  </a:moveTo>
                  <a:lnTo>
                    <a:pt x="3058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22" y="1431"/>
              <a:ext cx="2600" cy="713"/>
            </a:xfrm>
            <a:custGeom>
              <a:avLst/>
              <a:gdLst>
                <a:gd name="T0" fmla="*/ 0 w 2600"/>
                <a:gd name="T1" fmla="*/ 571 h 713"/>
                <a:gd name="T2" fmla="*/ 305 w 2600"/>
                <a:gd name="T3" fmla="*/ 571 h 713"/>
                <a:gd name="T4" fmla="*/ 305 w 2600"/>
                <a:gd name="T5" fmla="*/ 713 h 713"/>
                <a:gd name="T6" fmla="*/ 0 w 2600"/>
                <a:gd name="T7" fmla="*/ 713 h 713"/>
                <a:gd name="T8" fmla="*/ 0 w 2600"/>
                <a:gd name="T9" fmla="*/ 571 h 713"/>
                <a:gd name="T10" fmla="*/ 763 w 2600"/>
                <a:gd name="T11" fmla="*/ 498 h 713"/>
                <a:gd name="T12" fmla="*/ 1068 w 2600"/>
                <a:gd name="T13" fmla="*/ 498 h 713"/>
                <a:gd name="T14" fmla="*/ 1068 w 2600"/>
                <a:gd name="T15" fmla="*/ 713 h 713"/>
                <a:gd name="T16" fmla="*/ 763 w 2600"/>
                <a:gd name="T17" fmla="*/ 713 h 713"/>
                <a:gd name="T18" fmla="*/ 763 w 2600"/>
                <a:gd name="T19" fmla="*/ 498 h 713"/>
                <a:gd name="T20" fmla="*/ 1532 w 2600"/>
                <a:gd name="T21" fmla="*/ 356 h 713"/>
                <a:gd name="T22" fmla="*/ 1837 w 2600"/>
                <a:gd name="T23" fmla="*/ 356 h 713"/>
                <a:gd name="T24" fmla="*/ 1837 w 2600"/>
                <a:gd name="T25" fmla="*/ 713 h 713"/>
                <a:gd name="T26" fmla="*/ 1532 w 2600"/>
                <a:gd name="T27" fmla="*/ 713 h 713"/>
                <a:gd name="T28" fmla="*/ 1532 w 2600"/>
                <a:gd name="T29" fmla="*/ 356 h 713"/>
                <a:gd name="T30" fmla="*/ 2295 w 2600"/>
                <a:gd name="T31" fmla="*/ 0 h 713"/>
                <a:gd name="T32" fmla="*/ 2600 w 2600"/>
                <a:gd name="T33" fmla="*/ 0 h 713"/>
                <a:gd name="T34" fmla="*/ 2600 w 2600"/>
                <a:gd name="T35" fmla="*/ 713 h 713"/>
                <a:gd name="T36" fmla="*/ 2295 w 2600"/>
                <a:gd name="T37" fmla="*/ 713 h 713"/>
                <a:gd name="T38" fmla="*/ 2295 w 2600"/>
                <a:gd name="T3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0" h="713">
                  <a:moveTo>
                    <a:pt x="0" y="571"/>
                  </a:moveTo>
                  <a:lnTo>
                    <a:pt x="305" y="571"/>
                  </a:lnTo>
                  <a:lnTo>
                    <a:pt x="305" y="713"/>
                  </a:lnTo>
                  <a:lnTo>
                    <a:pt x="0" y="713"/>
                  </a:lnTo>
                  <a:lnTo>
                    <a:pt x="0" y="571"/>
                  </a:lnTo>
                  <a:close/>
                  <a:moveTo>
                    <a:pt x="763" y="498"/>
                  </a:moveTo>
                  <a:lnTo>
                    <a:pt x="1068" y="498"/>
                  </a:lnTo>
                  <a:lnTo>
                    <a:pt x="1068" y="713"/>
                  </a:lnTo>
                  <a:lnTo>
                    <a:pt x="763" y="713"/>
                  </a:lnTo>
                  <a:lnTo>
                    <a:pt x="763" y="498"/>
                  </a:lnTo>
                  <a:close/>
                  <a:moveTo>
                    <a:pt x="1532" y="356"/>
                  </a:moveTo>
                  <a:lnTo>
                    <a:pt x="1837" y="356"/>
                  </a:lnTo>
                  <a:lnTo>
                    <a:pt x="1837" y="713"/>
                  </a:lnTo>
                  <a:lnTo>
                    <a:pt x="1532" y="713"/>
                  </a:lnTo>
                  <a:lnTo>
                    <a:pt x="1532" y="356"/>
                  </a:lnTo>
                  <a:close/>
                  <a:moveTo>
                    <a:pt x="2295" y="0"/>
                  </a:moveTo>
                  <a:lnTo>
                    <a:pt x="2600" y="0"/>
                  </a:lnTo>
                  <a:lnTo>
                    <a:pt x="2600" y="713"/>
                  </a:lnTo>
                  <a:lnTo>
                    <a:pt x="2295" y="713"/>
                  </a:lnTo>
                  <a:lnTo>
                    <a:pt x="229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622" y="718"/>
              <a:ext cx="2600" cy="1284"/>
            </a:xfrm>
            <a:custGeom>
              <a:avLst/>
              <a:gdLst>
                <a:gd name="T0" fmla="*/ 0 w 2600"/>
                <a:gd name="T1" fmla="*/ 1143 h 1284"/>
                <a:gd name="T2" fmla="*/ 305 w 2600"/>
                <a:gd name="T3" fmla="*/ 1143 h 1284"/>
                <a:gd name="T4" fmla="*/ 305 w 2600"/>
                <a:gd name="T5" fmla="*/ 1284 h 1284"/>
                <a:gd name="T6" fmla="*/ 0 w 2600"/>
                <a:gd name="T7" fmla="*/ 1284 h 1284"/>
                <a:gd name="T8" fmla="*/ 0 w 2600"/>
                <a:gd name="T9" fmla="*/ 1143 h 1284"/>
                <a:gd name="T10" fmla="*/ 763 w 2600"/>
                <a:gd name="T11" fmla="*/ 1002 h 1284"/>
                <a:gd name="T12" fmla="*/ 1068 w 2600"/>
                <a:gd name="T13" fmla="*/ 1002 h 1284"/>
                <a:gd name="T14" fmla="*/ 1068 w 2600"/>
                <a:gd name="T15" fmla="*/ 1211 h 1284"/>
                <a:gd name="T16" fmla="*/ 763 w 2600"/>
                <a:gd name="T17" fmla="*/ 1211 h 1284"/>
                <a:gd name="T18" fmla="*/ 763 w 2600"/>
                <a:gd name="T19" fmla="*/ 1002 h 1284"/>
                <a:gd name="T20" fmla="*/ 1532 w 2600"/>
                <a:gd name="T21" fmla="*/ 713 h 1284"/>
                <a:gd name="T22" fmla="*/ 1837 w 2600"/>
                <a:gd name="T23" fmla="*/ 713 h 1284"/>
                <a:gd name="T24" fmla="*/ 1837 w 2600"/>
                <a:gd name="T25" fmla="*/ 1069 h 1284"/>
                <a:gd name="T26" fmla="*/ 1532 w 2600"/>
                <a:gd name="T27" fmla="*/ 1069 h 1284"/>
                <a:gd name="T28" fmla="*/ 1532 w 2600"/>
                <a:gd name="T29" fmla="*/ 713 h 1284"/>
                <a:gd name="T30" fmla="*/ 2295 w 2600"/>
                <a:gd name="T31" fmla="*/ 0 h 1284"/>
                <a:gd name="T32" fmla="*/ 2600 w 2600"/>
                <a:gd name="T33" fmla="*/ 0 h 1284"/>
                <a:gd name="T34" fmla="*/ 2600 w 2600"/>
                <a:gd name="T35" fmla="*/ 713 h 1284"/>
                <a:gd name="T36" fmla="*/ 2295 w 2600"/>
                <a:gd name="T37" fmla="*/ 713 h 1284"/>
                <a:gd name="T38" fmla="*/ 2295 w 2600"/>
                <a:gd name="T3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0" h="1284">
                  <a:moveTo>
                    <a:pt x="0" y="1143"/>
                  </a:moveTo>
                  <a:lnTo>
                    <a:pt x="305" y="1143"/>
                  </a:lnTo>
                  <a:lnTo>
                    <a:pt x="305" y="1284"/>
                  </a:lnTo>
                  <a:lnTo>
                    <a:pt x="0" y="1284"/>
                  </a:lnTo>
                  <a:lnTo>
                    <a:pt x="0" y="1143"/>
                  </a:lnTo>
                  <a:close/>
                  <a:moveTo>
                    <a:pt x="763" y="1002"/>
                  </a:moveTo>
                  <a:lnTo>
                    <a:pt x="1068" y="1002"/>
                  </a:lnTo>
                  <a:lnTo>
                    <a:pt x="1068" y="1211"/>
                  </a:lnTo>
                  <a:lnTo>
                    <a:pt x="763" y="1211"/>
                  </a:lnTo>
                  <a:lnTo>
                    <a:pt x="763" y="1002"/>
                  </a:lnTo>
                  <a:close/>
                  <a:moveTo>
                    <a:pt x="1532" y="713"/>
                  </a:moveTo>
                  <a:lnTo>
                    <a:pt x="1837" y="713"/>
                  </a:lnTo>
                  <a:lnTo>
                    <a:pt x="1837" y="1069"/>
                  </a:lnTo>
                  <a:lnTo>
                    <a:pt x="1532" y="1069"/>
                  </a:lnTo>
                  <a:lnTo>
                    <a:pt x="1532" y="713"/>
                  </a:lnTo>
                  <a:close/>
                  <a:moveTo>
                    <a:pt x="2295" y="0"/>
                  </a:moveTo>
                  <a:lnTo>
                    <a:pt x="2600" y="0"/>
                  </a:lnTo>
                  <a:lnTo>
                    <a:pt x="2600" y="713"/>
                  </a:lnTo>
                  <a:lnTo>
                    <a:pt x="2295" y="713"/>
                  </a:lnTo>
                  <a:lnTo>
                    <a:pt x="2295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93" y="2147"/>
              <a:ext cx="3058" cy="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3" y="2091"/>
              <a:ext cx="9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30" y="1807"/>
              <a:ext cx="13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30" y="1521"/>
              <a:ext cx="13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30" y="1235"/>
              <a:ext cx="13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30" y="950"/>
              <a:ext cx="13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87" y="664"/>
              <a:ext cx="18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87" y="378"/>
              <a:ext cx="18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87" y="2203"/>
              <a:ext cx="6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блондины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414" y="2203"/>
              <a:ext cx="3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рыжие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163" y="2203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шатены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905" y="2203"/>
              <a:ext cx="5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брюнеты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73" y="359"/>
              <a:ext cx="3385" cy="2031"/>
            </a:xfrm>
            <a:prstGeom prst="rect">
              <a:avLst/>
            </a:prstGeom>
            <a:noFill/>
            <a:ln w="9525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Group 24"/>
          <p:cNvGrpSpPr>
            <a:grpSpLocks noChangeAspect="1"/>
          </p:cNvGrpSpPr>
          <p:nvPr/>
        </p:nvGrpSpPr>
        <p:grpSpPr bwMode="auto">
          <a:xfrm>
            <a:off x="67212" y="3543543"/>
            <a:ext cx="4767263" cy="2879724"/>
            <a:chOff x="121" y="2352"/>
            <a:chExt cx="3003" cy="1814"/>
          </a:xfrm>
        </p:grpSpPr>
        <p:sp>
          <p:nvSpPr>
            <p:cNvPr id="2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24" y="2355"/>
              <a:ext cx="2998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21" y="2352"/>
              <a:ext cx="3003" cy="1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612" y="2934"/>
              <a:ext cx="2307" cy="1012"/>
            </a:xfrm>
            <a:custGeom>
              <a:avLst/>
              <a:gdLst>
                <a:gd name="T0" fmla="*/ 0 w 2307"/>
                <a:gd name="T1" fmla="*/ 987 h 1012"/>
                <a:gd name="T2" fmla="*/ 270 w 2307"/>
                <a:gd name="T3" fmla="*/ 987 h 1012"/>
                <a:gd name="T4" fmla="*/ 270 w 2307"/>
                <a:gd name="T5" fmla="*/ 1012 h 1012"/>
                <a:gd name="T6" fmla="*/ 0 w 2307"/>
                <a:gd name="T7" fmla="*/ 1012 h 1012"/>
                <a:gd name="T8" fmla="*/ 0 w 2307"/>
                <a:gd name="T9" fmla="*/ 987 h 1012"/>
                <a:gd name="T10" fmla="*/ 681 w 2307"/>
                <a:gd name="T11" fmla="*/ 822 h 1012"/>
                <a:gd name="T12" fmla="*/ 951 w 2307"/>
                <a:gd name="T13" fmla="*/ 822 h 1012"/>
                <a:gd name="T14" fmla="*/ 951 w 2307"/>
                <a:gd name="T15" fmla="*/ 1012 h 1012"/>
                <a:gd name="T16" fmla="*/ 681 w 2307"/>
                <a:gd name="T17" fmla="*/ 1012 h 1012"/>
                <a:gd name="T18" fmla="*/ 681 w 2307"/>
                <a:gd name="T19" fmla="*/ 822 h 1012"/>
                <a:gd name="T20" fmla="*/ 1356 w 2307"/>
                <a:gd name="T21" fmla="*/ 571 h 1012"/>
                <a:gd name="T22" fmla="*/ 1627 w 2307"/>
                <a:gd name="T23" fmla="*/ 571 h 1012"/>
                <a:gd name="T24" fmla="*/ 1627 w 2307"/>
                <a:gd name="T25" fmla="*/ 1012 h 1012"/>
                <a:gd name="T26" fmla="*/ 1356 w 2307"/>
                <a:gd name="T27" fmla="*/ 1012 h 1012"/>
                <a:gd name="T28" fmla="*/ 1356 w 2307"/>
                <a:gd name="T29" fmla="*/ 571 h 1012"/>
                <a:gd name="T30" fmla="*/ 2032 w 2307"/>
                <a:gd name="T31" fmla="*/ 0 h 1012"/>
                <a:gd name="T32" fmla="*/ 2307 w 2307"/>
                <a:gd name="T33" fmla="*/ 0 h 1012"/>
                <a:gd name="T34" fmla="*/ 2307 w 2307"/>
                <a:gd name="T35" fmla="*/ 1012 h 1012"/>
                <a:gd name="T36" fmla="*/ 2032 w 2307"/>
                <a:gd name="T37" fmla="*/ 1012 h 1012"/>
                <a:gd name="T38" fmla="*/ 2032 w 2307"/>
                <a:gd name="T3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7" h="1012">
                  <a:moveTo>
                    <a:pt x="0" y="987"/>
                  </a:moveTo>
                  <a:lnTo>
                    <a:pt x="270" y="987"/>
                  </a:lnTo>
                  <a:lnTo>
                    <a:pt x="270" y="1012"/>
                  </a:lnTo>
                  <a:lnTo>
                    <a:pt x="0" y="1012"/>
                  </a:lnTo>
                  <a:lnTo>
                    <a:pt x="0" y="987"/>
                  </a:lnTo>
                  <a:close/>
                  <a:moveTo>
                    <a:pt x="681" y="822"/>
                  </a:moveTo>
                  <a:lnTo>
                    <a:pt x="951" y="822"/>
                  </a:lnTo>
                  <a:lnTo>
                    <a:pt x="951" y="1012"/>
                  </a:lnTo>
                  <a:lnTo>
                    <a:pt x="681" y="1012"/>
                  </a:lnTo>
                  <a:lnTo>
                    <a:pt x="681" y="822"/>
                  </a:lnTo>
                  <a:close/>
                  <a:moveTo>
                    <a:pt x="1356" y="571"/>
                  </a:moveTo>
                  <a:lnTo>
                    <a:pt x="1627" y="571"/>
                  </a:lnTo>
                  <a:lnTo>
                    <a:pt x="1627" y="1012"/>
                  </a:lnTo>
                  <a:lnTo>
                    <a:pt x="1356" y="1012"/>
                  </a:lnTo>
                  <a:lnTo>
                    <a:pt x="1356" y="571"/>
                  </a:lnTo>
                  <a:close/>
                  <a:moveTo>
                    <a:pt x="2032" y="0"/>
                  </a:moveTo>
                  <a:lnTo>
                    <a:pt x="2307" y="0"/>
                  </a:lnTo>
                  <a:lnTo>
                    <a:pt x="2307" y="1012"/>
                  </a:lnTo>
                  <a:lnTo>
                    <a:pt x="2032" y="1012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612" y="2683"/>
              <a:ext cx="2307" cy="1238"/>
            </a:xfrm>
            <a:custGeom>
              <a:avLst/>
              <a:gdLst>
                <a:gd name="T0" fmla="*/ 0 w 2307"/>
                <a:gd name="T1" fmla="*/ 1012 h 1238"/>
                <a:gd name="T2" fmla="*/ 270 w 2307"/>
                <a:gd name="T3" fmla="*/ 1012 h 1238"/>
                <a:gd name="T4" fmla="*/ 270 w 2307"/>
                <a:gd name="T5" fmla="*/ 1238 h 1238"/>
                <a:gd name="T6" fmla="*/ 0 w 2307"/>
                <a:gd name="T7" fmla="*/ 1238 h 1238"/>
                <a:gd name="T8" fmla="*/ 0 w 2307"/>
                <a:gd name="T9" fmla="*/ 1012 h 1238"/>
                <a:gd name="T10" fmla="*/ 681 w 2307"/>
                <a:gd name="T11" fmla="*/ 882 h 1238"/>
                <a:gd name="T12" fmla="*/ 951 w 2307"/>
                <a:gd name="T13" fmla="*/ 882 h 1238"/>
                <a:gd name="T14" fmla="*/ 951 w 2307"/>
                <a:gd name="T15" fmla="*/ 1073 h 1238"/>
                <a:gd name="T16" fmla="*/ 681 w 2307"/>
                <a:gd name="T17" fmla="*/ 1073 h 1238"/>
                <a:gd name="T18" fmla="*/ 681 w 2307"/>
                <a:gd name="T19" fmla="*/ 882 h 1238"/>
                <a:gd name="T20" fmla="*/ 1356 w 2307"/>
                <a:gd name="T21" fmla="*/ 632 h 1238"/>
                <a:gd name="T22" fmla="*/ 1627 w 2307"/>
                <a:gd name="T23" fmla="*/ 632 h 1238"/>
                <a:gd name="T24" fmla="*/ 1627 w 2307"/>
                <a:gd name="T25" fmla="*/ 822 h 1238"/>
                <a:gd name="T26" fmla="*/ 1356 w 2307"/>
                <a:gd name="T27" fmla="*/ 822 h 1238"/>
                <a:gd name="T28" fmla="*/ 1356 w 2307"/>
                <a:gd name="T29" fmla="*/ 632 h 1238"/>
                <a:gd name="T30" fmla="*/ 2032 w 2307"/>
                <a:gd name="T31" fmla="*/ 0 h 1238"/>
                <a:gd name="T32" fmla="*/ 2307 w 2307"/>
                <a:gd name="T33" fmla="*/ 0 h 1238"/>
                <a:gd name="T34" fmla="*/ 2307 w 2307"/>
                <a:gd name="T35" fmla="*/ 251 h 1238"/>
                <a:gd name="T36" fmla="*/ 2032 w 2307"/>
                <a:gd name="T37" fmla="*/ 251 h 1238"/>
                <a:gd name="T38" fmla="*/ 2032 w 2307"/>
                <a:gd name="T39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7" h="1238">
                  <a:moveTo>
                    <a:pt x="0" y="1012"/>
                  </a:moveTo>
                  <a:lnTo>
                    <a:pt x="270" y="1012"/>
                  </a:lnTo>
                  <a:lnTo>
                    <a:pt x="270" y="1238"/>
                  </a:lnTo>
                  <a:lnTo>
                    <a:pt x="0" y="1238"/>
                  </a:lnTo>
                  <a:lnTo>
                    <a:pt x="0" y="1012"/>
                  </a:lnTo>
                  <a:close/>
                  <a:moveTo>
                    <a:pt x="681" y="882"/>
                  </a:moveTo>
                  <a:lnTo>
                    <a:pt x="951" y="882"/>
                  </a:lnTo>
                  <a:lnTo>
                    <a:pt x="951" y="1073"/>
                  </a:lnTo>
                  <a:lnTo>
                    <a:pt x="681" y="1073"/>
                  </a:lnTo>
                  <a:lnTo>
                    <a:pt x="681" y="882"/>
                  </a:lnTo>
                  <a:close/>
                  <a:moveTo>
                    <a:pt x="1356" y="632"/>
                  </a:moveTo>
                  <a:lnTo>
                    <a:pt x="1627" y="632"/>
                  </a:lnTo>
                  <a:lnTo>
                    <a:pt x="1627" y="822"/>
                  </a:lnTo>
                  <a:lnTo>
                    <a:pt x="1356" y="822"/>
                  </a:lnTo>
                  <a:lnTo>
                    <a:pt x="1356" y="632"/>
                  </a:lnTo>
                  <a:close/>
                  <a:moveTo>
                    <a:pt x="2032" y="0"/>
                  </a:moveTo>
                  <a:lnTo>
                    <a:pt x="2307" y="0"/>
                  </a:lnTo>
                  <a:lnTo>
                    <a:pt x="2307" y="251"/>
                  </a:lnTo>
                  <a:lnTo>
                    <a:pt x="2032" y="25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09" y="3949"/>
              <a:ext cx="2713" cy="0"/>
            </a:xfrm>
            <a:prstGeom prst="line">
              <a:avLst/>
            </a:prstGeom>
            <a:noFill/>
            <a:ln w="793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04" y="3899"/>
              <a:ext cx="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66" y="3646"/>
              <a:ext cx="1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66" y="3393"/>
              <a:ext cx="1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66" y="3140"/>
              <a:ext cx="1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266" y="2885"/>
              <a:ext cx="1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28" y="2632"/>
              <a:ext cx="1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28" y="2380"/>
              <a:ext cx="1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527" y="4011"/>
              <a:ext cx="6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блондины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280" y="4011"/>
              <a:ext cx="3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рыжие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938" y="4011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шатены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586" y="4011"/>
              <a:ext cx="5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cs typeface="Arial" panose="020B0604020202020204" pitchFamily="34" charset="0"/>
                </a:rPr>
                <a:t>брюнеты</a:t>
              </a:r>
              <a:endPara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124" y="2355"/>
              <a:ext cx="2998" cy="1799"/>
            </a:xfrm>
            <a:prstGeom prst="rect">
              <a:avLst/>
            </a:prstGeom>
            <a:noFill/>
            <a:ln w="79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5581" y="880614"/>
            <a:ext cx="330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Частоты независимы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93677" y="4489692"/>
            <a:ext cx="3631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Частоты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независимы</a:t>
            </a:r>
          </a:p>
        </p:txBody>
      </p:sp>
    </p:spTree>
    <p:extLst>
      <p:ext uri="{BB962C8B-B14F-4D97-AF65-F5344CB8AC3E}">
        <p14:creationId xmlns="" xmlns:p14="http://schemas.microsoft.com/office/powerpoint/2010/main" val="171539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8680"/>
            <a:ext cx="76327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496" y="1988840"/>
            <a:ext cx="8964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Мы для каждой ячейки рассчитываем ожидаемую частоту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6623201"/>
              </p:ext>
            </p:extLst>
          </p:nvPr>
        </p:nvGraphicFramePr>
        <p:xfrm>
          <a:off x="5316563" y="3566294"/>
          <a:ext cx="2914650" cy="1046162"/>
        </p:xfrm>
        <a:graphic>
          <a:graphicData uri="http://schemas.openxmlformats.org/presentationml/2006/ole">
            <p:oleObj spid="_x0000_s4170" name="Формула" r:id="rId4" imgW="1384300" imgH="495300" progId="Equation.3">
              <p:embed/>
            </p:oleObj>
          </a:graphicData>
        </a:graphic>
      </p:graphicFrame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04449" y="3635732"/>
            <a:ext cx="34065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Потом считаем статистику </a:t>
            </a:r>
            <a:r>
              <a:rPr lang="el-GR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b="1" baseline="30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5004048" y="4941168"/>
            <a:ext cx="32271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Здесь </a:t>
            </a:r>
            <a:r>
              <a:rPr lang="en-US" dirty="0">
                <a:latin typeface="Arial" pitchFamily="34" charset="0"/>
                <a:cs typeface="Arial" pitchFamily="34" charset="0"/>
              </a:rPr>
              <a:t>r=2</a:t>
            </a:r>
            <a:r>
              <a:rPr lang="ru-RU" dirty="0">
                <a:latin typeface="Arial" pitchFamily="34" charset="0"/>
                <a:cs typeface="Arial" pitchFamily="34" charset="0"/>
              </a:rPr>
              <a:t>, с=4.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df</a:t>
            </a:r>
            <a:r>
              <a:rPr lang="en-US" dirty="0">
                <a:latin typeface="Arial" pitchFamily="34" charset="0"/>
                <a:cs typeface="Arial" pitchFamily="34" charset="0"/>
              </a:rPr>
              <a:t> = (r-1)(c-1)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2" descr="children-writing-cartoon-children"/>
          <p:cNvPicPr>
            <a:picLocks noChangeAspect="1" noChangeArrowheads="1"/>
          </p:cNvPicPr>
          <p:nvPr/>
        </p:nvPicPr>
        <p:blipFill>
          <a:blip r:embed="rId5" cstate="print">
            <a:lum contrast="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168352" cy="21877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5445224"/>
            <a:ext cx="536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 точности как в предыдущем </a:t>
            </a:r>
            <a:r>
              <a:rPr lang="el-GR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sz="2200" b="1" baseline="30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тесте, только ожидаемые частоты другие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630932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 – Е 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residuals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479" y="2556471"/>
            <a:ext cx="548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(сумма в строке) х (сумма в столбце)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5086" y="2715333"/>
            <a:ext cx="738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ru-RU" sz="2400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16479" y="2950225"/>
            <a:ext cx="5487913" cy="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16378" y="2903459"/>
            <a:ext cx="2175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сумма</a:t>
            </a:r>
          </a:p>
        </p:txBody>
      </p:sp>
    </p:spTree>
    <p:extLst>
      <p:ext uri="{BB962C8B-B14F-4D97-AF65-F5344CB8AC3E}">
        <p14:creationId xmlns="" xmlns:p14="http://schemas.microsoft.com/office/powerpoint/2010/main" val="66616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82501CF9-704F-4110-9CF4-C130BD03C776}" type="slidenum">
              <a:rPr lang="ru-RU" altLang="en-US"/>
              <a:pPr/>
              <a:t>24</a:t>
            </a:fld>
            <a:endParaRPr lang="ru-RU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900113" y="1123950"/>
            <a:ext cx="3749675" cy="5041900"/>
          </a:xfrm>
          <a:prstGeom prst="rect">
            <a:avLst/>
          </a:prstGeom>
          <a:noFill/>
          <a:ln w="15875" algn="ctr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3635375" y="1916113"/>
            <a:ext cx="4643438" cy="4752975"/>
          </a:xfrm>
          <a:prstGeom prst="rect">
            <a:avLst/>
          </a:prstGeom>
          <a:noFill/>
          <a:ln w="15875" algn="ctr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00338" y="5229225"/>
            <a:ext cx="1368425" cy="287338"/>
          </a:xfrm>
          <a:prstGeom prst="rightArrow">
            <a:avLst>
              <a:gd name="adj1" fmla="val 50000"/>
              <a:gd name="adj2" fmla="val 119061"/>
            </a:avLst>
          </a:prstGeom>
          <a:solidFill>
            <a:srgbClr val="FF000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548680"/>
            <a:ext cx="808355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таблице должны быть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«сырые» данные! Строка – особь (объект)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72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07504" y="572442"/>
            <a:ext cx="5400675" cy="3054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404" y="1723380"/>
            <a:ext cx="2087563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39975" y="2372667"/>
            <a:ext cx="6551613" cy="1776413"/>
            <a:chOff x="1202" y="1525"/>
            <a:chExt cx="4127" cy="11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1202" y="1525"/>
              <a:ext cx="4127" cy="111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2" y="2160"/>
              <a:ext cx="2676" cy="18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4437112"/>
            <a:ext cx="8767762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табличке с частотами вида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× b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должно быть значений меньше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(по крайней мере, ожидаемых!!).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это не так, в крайнем случае можно объединить какие-нибудь проявления признака.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08104" y="809417"/>
            <a:ext cx="3563887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Отвергаем нулевую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гипотезу: частоты для одной переменной различаются в категориях другой.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661248"/>
            <a:ext cx="538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публикациях: приводим </a:t>
            </a:r>
            <a:r>
              <a:rPr lang="el-G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l-GR" sz="24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N,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journal-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154070" cy="11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7168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476672"/>
            <a:ext cx="8784976" cy="19389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отвергли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и похоже, что ожидаемое соотношение нарушается лишь в 1-2 категориях,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можно отдельно проверить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независимость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переменных на остальных категориях, а затем – отношение этой категории к остальным.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447602"/>
            <a:ext cx="8712968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7188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Например, если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кажется, что мужчины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женщины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отличаются только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соотношению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блондинов,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можно:</a:t>
            </a:r>
          </a:p>
          <a:p>
            <a:pPr indent="357188" eaLnBrk="1" hangingPunct="1">
              <a:buFontTx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исключить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блондинов,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проверить связь пола и цвета для остальных;</a:t>
            </a:r>
          </a:p>
          <a:p>
            <a:pPr indent="357188" eaLnBrk="1" hangingPunct="1">
              <a:buFontTx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проверить связь пола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светлых волос (блондин/не блондин)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отдельно.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507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Идейный аналог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пост-хок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теста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27" y="4345647"/>
            <a:ext cx="3788229" cy="2367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929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-2738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C3C690A0-C6EE-45F0-AEDA-0CDE4D1E437A}" type="slidenum">
              <a:rPr lang="ru-RU" altLang="en-US"/>
              <a:pPr/>
              <a:t>27</a:t>
            </a:fld>
            <a:endParaRPr lang="ru-RU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8375" y="255873"/>
            <a:ext cx="5968739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Четырёхпольные таблицы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 x 2 tables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): связь бинарных переменных.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232817"/>
            <a:ext cx="8928992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фактора, у каждого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проявления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биологии много таких переменных: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самец-самка; выжил-нет; заболел-нет; размножился-нет…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67075" y="2610105"/>
            <a:ext cx="875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Различается ли соотношение полов у молодых и взрослых бурундуков?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8168"/>
          <a:stretch/>
        </p:blipFill>
        <p:spPr>
          <a:xfrm>
            <a:off x="5791200" y="3793895"/>
            <a:ext cx="3128365" cy="2449743"/>
          </a:xfrm>
          <a:prstGeom prst="rect">
            <a:avLst/>
          </a:prstGeom>
        </p:spPr>
      </p:pic>
      <p:grpSp>
        <p:nvGrpSpPr>
          <p:cNvPr id="177" name="Группа 176"/>
          <p:cNvGrpSpPr/>
          <p:nvPr/>
        </p:nvGrpSpPr>
        <p:grpSpPr>
          <a:xfrm>
            <a:off x="340945" y="3644049"/>
            <a:ext cx="4627563" cy="2187920"/>
            <a:chOff x="179512" y="3522662"/>
            <a:chExt cx="4627563" cy="2187920"/>
          </a:xfrm>
        </p:grpSpPr>
        <p:grpSp>
          <p:nvGrpSpPr>
            <p:cNvPr id="130" name="Group 51"/>
            <p:cNvGrpSpPr>
              <a:grpSpLocks/>
            </p:cNvGrpSpPr>
            <p:nvPr/>
          </p:nvGrpSpPr>
          <p:grpSpPr bwMode="auto">
            <a:xfrm>
              <a:off x="179512" y="3522662"/>
              <a:ext cx="4627563" cy="2155826"/>
              <a:chOff x="-84" y="934"/>
              <a:chExt cx="2915" cy="1358"/>
            </a:xfrm>
          </p:grpSpPr>
          <p:sp>
            <p:nvSpPr>
              <p:cNvPr id="135" name="Text Box 30"/>
              <p:cNvSpPr txBox="1">
                <a:spLocks noChangeArrowheads="1"/>
              </p:cNvSpPr>
              <p:nvPr/>
            </p:nvSpPr>
            <p:spPr bwMode="auto">
              <a:xfrm>
                <a:off x="592" y="1238"/>
                <a:ext cx="1996" cy="98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    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9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11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   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38</a:t>
                </a: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29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38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ru-RU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Line 33"/>
              <p:cNvSpPr>
                <a:spLocks noChangeShapeType="1"/>
              </p:cNvSpPr>
              <p:nvPr/>
            </p:nvSpPr>
            <p:spPr bwMode="auto">
              <a:xfrm flipV="1">
                <a:off x="245" y="1894"/>
                <a:ext cx="2586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Text Box 40"/>
              <p:cNvSpPr txBox="1">
                <a:spLocks noChangeArrowheads="1"/>
              </p:cNvSpPr>
              <p:nvPr/>
            </p:nvSpPr>
            <p:spPr bwMode="auto">
              <a:xfrm>
                <a:off x="499" y="935"/>
                <a:ext cx="801" cy="25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молодые</a:t>
                </a:r>
              </a:p>
            </p:txBody>
          </p:sp>
          <p:sp>
            <p:nvSpPr>
              <p:cNvPr id="141" name="Text Box 42"/>
              <p:cNvSpPr txBox="1">
                <a:spLocks noChangeArrowheads="1"/>
              </p:cNvSpPr>
              <p:nvPr/>
            </p:nvSpPr>
            <p:spPr bwMode="auto">
              <a:xfrm>
                <a:off x="1296" y="934"/>
                <a:ext cx="836" cy="25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взрослые</a:t>
                </a:r>
              </a:p>
            </p:txBody>
          </p:sp>
          <p:sp>
            <p:nvSpPr>
              <p:cNvPr id="143" name="Line 44"/>
              <p:cNvSpPr>
                <a:spLocks noChangeShapeType="1"/>
              </p:cNvSpPr>
              <p:nvPr/>
            </p:nvSpPr>
            <p:spPr bwMode="auto">
              <a:xfrm flipV="1">
                <a:off x="158" y="1207"/>
                <a:ext cx="2586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Text Box 45"/>
              <p:cNvSpPr txBox="1">
                <a:spLocks noChangeArrowheads="1"/>
              </p:cNvSpPr>
              <p:nvPr/>
            </p:nvSpPr>
            <p:spPr bwMode="auto">
              <a:xfrm>
                <a:off x="-34" y="1315"/>
                <a:ext cx="559" cy="25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самки</a:t>
                </a:r>
              </a:p>
            </p:txBody>
          </p:sp>
          <p:sp>
            <p:nvSpPr>
              <p:cNvPr id="145" name="Text Box 46"/>
              <p:cNvSpPr txBox="1">
                <a:spLocks noChangeArrowheads="1"/>
              </p:cNvSpPr>
              <p:nvPr/>
            </p:nvSpPr>
            <p:spPr bwMode="auto">
              <a:xfrm>
                <a:off x="-84" y="1636"/>
                <a:ext cx="607" cy="25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самцы</a:t>
                </a:r>
              </a:p>
            </p:txBody>
          </p:sp>
          <p:sp>
            <p:nvSpPr>
              <p:cNvPr id="147" name="Line 48"/>
              <p:cNvSpPr>
                <a:spLocks noChangeShapeType="1"/>
              </p:cNvSpPr>
              <p:nvPr/>
            </p:nvSpPr>
            <p:spPr bwMode="auto">
              <a:xfrm>
                <a:off x="1310" y="983"/>
                <a:ext cx="2" cy="1309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5" name="Line 48"/>
            <p:cNvSpPr>
              <a:spLocks noChangeShapeType="1"/>
            </p:cNvSpPr>
            <p:nvPr/>
          </p:nvSpPr>
          <p:spPr bwMode="auto">
            <a:xfrm>
              <a:off x="3754593" y="3598069"/>
              <a:ext cx="3175" cy="2078038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48"/>
            <p:cNvSpPr>
              <a:spLocks noChangeShapeType="1"/>
            </p:cNvSpPr>
            <p:nvPr/>
          </p:nvSpPr>
          <p:spPr bwMode="auto">
            <a:xfrm>
              <a:off x="1105025" y="3632544"/>
              <a:ext cx="3175" cy="2078038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5496" y="6401564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Специально для бинарных переменных разработаны особые тесты.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2124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0" y="0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ED087792-D825-42C9-A384-52480719439D}" type="slidenum">
              <a:rPr lang="ru-RU" altLang="en-US" sz="140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862" y="5735806"/>
            <a:ext cx="8516938" cy="707886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Почти наверняка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мы имеем дело с моделями 1 и 2, для них можно использовать тест Х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тест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Фишера.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9862" y="571425"/>
            <a:ext cx="8516938" cy="37364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Модель 1: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суммы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наблюдений в рядах и строках заранее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неизвестны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(напр., поставили линию ловушек, поймали зверьков разных видов, хотим сравнить соотношение полов в 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Модель </a:t>
            </a:r>
            <a:r>
              <a:rPr lang="ru-RU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общее число наблюдений задаётся исследователем либо для строк, либо для столбцов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(наловили по 100 особей каждого вида и теперь сравниваем соотношение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полов; сравниваем долю выживших особей в экспериментальной группе и контроле и т.п.)</a:t>
            </a:r>
          </a:p>
          <a:p>
            <a:pPr>
              <a:spcAft>
                <a:spcPct val="20000"/>
              </a:spcAft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3: исследователем задаётся и число наблюдений в строках, и в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столбцах (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сверхэкзотический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вариант).</a:t>
            </a:r>
            <a:endParaRPr lang="ru-RU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62" y="4606320"/>
            <a:ext cx="857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этих моделей по-разному формулируются гипотезы, и не все тесты подходят для всех.</a:t>
            </a:r>
          </a:p>
        </p:txBody>
      </p:sp>
    </p:spTree>
    <p:extLst>
      <p:ext uri="{BB962C8B-B14F-4D97-AF65-F5344CB8AC3E}">
        <p14:creationId xmlns="" xmlns:p14="http://schemas.microsoft.com/office/powerpoint/2010/main" val="2042704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0" y="0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496" y="546939"/>
            <a:ext cx="784860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Критерий </a:t>
            </a:r>
            <a:r>
              <a:rPr lang="el-G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sz="24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Chi-square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) с поправкой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Йейтса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5" y="3263498"/>
            <a:ext cx="7940675" cy="1107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 программе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если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табличке сырые данные, а не готовая четырёхпольная таблица –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Tables and Banners.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Если готовая таблица –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2 x 2 tables.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5" y="1189202"/>
            <a:ext cx="8784976" cy="178510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Смысл поправки тот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же, что для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критериев согласия: трудности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апроксимации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реальных значений </a:t>
            </a:r>
            <a:r>
              <a:rPr lang="el-GR" sz="2200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sz="2200" i="1" baseline="30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непрерывным распределением. Делает тест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более консервативным.</a:t>
            </a:r>
          </a:p>
          <a:p>
            <a:pPr eaLnBrk="1" hangingPunct="1"/>
            <a:r>
              <a:rPr lang="ru-RU" sz="2200" b="1" dirty="0">
                <a:latin typeface="Arial" pitchFamily="34" charset="0"/>
                <a:cs typeface="Arial" pitchFamily="34" charset="0"/>
              </a:rPr>
              <a:t>Не обязательна для больших выборок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В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Statistica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поправку вводят, если хотя бы одна частота меньше 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23" y="47415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Нас самом деле, вместо критерия </a:t>
            </a:r>
            <a:r>
              <a:rPr lang="el-GR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ru-RU" sz="2400" b="1" i="1" baseline="30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рекомендуется использовать точный критерий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Фишера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3833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качественных переменных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них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нельзя посчитать среднее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дисперсию, стандартное отклонение и пр.;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 значениям качественной переменной обычно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неприменимы понятия «больше» и «меньше»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Очевидно, распределение качественной переменной какое-то совершенно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нормальное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3158066"/>
            <a:ext cx="4214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характеризуются с помощью частот.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количество наблюдений для каждой категории = значения качественной переменной.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выборке или в популяции)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78132" y="2810933"/>
            <a:ext cx="3944095" cy="3141134"/>
            <a:chOff x="1485900" y="1560561"/>
            <a:chExt cx="3944095" cy="31411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1262" y="1873947"/>
              <a:ext cx="887021" cy="141510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97" y="3144185"/>
              <a:ext cx="886061" cy="1148751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1485900" y="1560561"/>
              <a:ext cx="3944095" cy="3141134"/>
              <a:chOff x="2555011" y="1783603"/>
              <a:chExt cx="3816811" cy="2871617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55011" y="1783603"/>
                <a:ext cx="3816811" cy="2871617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2450" y="2070100"/>
                <a:ext cx="858395" cy="129368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92134" y="3231348"/>
                <a:ext cx="857466" cy="1050185"/>
              </a:xfrm>
              <a:prstGeom prst="rect">
                <a:avLst/>
              </a:prstGeom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5633494" y="595206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самцы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7696" y="5924932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7578" y="6325042"/>
            <a:ext cx="597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частота самцов выше, чем частота самок.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223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0" y="-5243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0CEB1496-3D69-49B6-8066-47F70C634117}" type="slidenum">
              <a:rPr lang="ru-RU" altLang="en-US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12407" y="361361"/>
            <a:ext cx="6808467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Точный критерий Фишера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Fisher exact test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836712"/>
            <a:ext cx="8785225" cy="1107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Годится, даже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есть ожидаемые частоты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5 и для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небольших выборок.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Подходит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даже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3-й модели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Вообще, 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лучший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из 2х2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тестов!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6013898"/>
              </p:ext>
            </p:extLst>
          </p:nvPr>
        </p:nvGraphicFramePr>
        <p:xfrm>
          <a:off x="395536" y="2802632"/>
          <a:ext cx="4392612" cy="1346448"/>
        </p:xfrm>
        <a:graphic>
          <a:graphicData uri="http://schemas.openxmlformats.org/drawingml/2006/table">
            <a:tbl>
              <a:tblPr/>
              <a:tblGrid>
                <a:gridCol w="1224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манулы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самцы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2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самки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004048" y="2825641"/>
            <a:ext cx="4139952" cy="144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2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заболеваемость не связаны;</a:t>
            </a:r>
          </a:p>
          <a:p>
            <a:pPr eaLnBrk="1" hangingPunct="1"/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2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: между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полом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заболеванием есть связь.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3646941" y="4411546"/>
            <a:ext cx="5436096" cy="224676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Тест основан на частотах гипергеометрического распределения, т.е. его принцип совсем не как 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биномиальный тест, он рассчитывает точную вероятность получить соотношение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частот «не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менее экстремальное», чем наблюдаемое.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93947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Пример: есть ли связь между заболеваемостью токсоплазмозом и полом у манулов</a:t>
            </a:r>
          </a:p>
        </p:txBody>
      </p:sp>
      <p:pic>
        <p:nvPicPr>
          <p:cNvPr id="32770" name="Picture 2" descr="D:\Nina\statistica\stat 2016\занятие 8\manuk_kirilik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5831"/>
          <a:stretch>
            <a:fillRect/>
          </a:stretch>
        </p:blipFill>
        <p:spPr bwMode="auto">
          <a:xfrm>
            <a:off x="179512" y="4437112"/>
            <a:ext cx="3422087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402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2957340"/>
              </p:ext>
            </p:extLst>
          </p:nvPr>
        </p:nvGraphicFramePr>
        <p:xfrm>
          <a:off x="202759" y="2352584"/>
          <a:ext cx="4926962" cy="1310640"/>
        </p:xfrm>
        <a:graphic>
          <a:graphicData uri="http://schemas.openxmlformats.org/drawingml/2006/table">
            <a:tbl>
              <a:tblPr/>
              <a:tblGrid>
                <a:gridCol w="1663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66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манулы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3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3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Антитела2 -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505" y="287141"/>
            <a:ext cx="90749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Корреляция для четырёхпольных таблиц (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Phi-square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проверяется вопрос, связанно ли </a:t>
            </a:r>
            <a:r>
              <a:rPr lang="ru-RU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присутствие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каких-то признаков у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особей (например, антител к 2-м заболеваниям; 2-х разных мутаций и пр.; в обеих переменных присутствие – 1, отсутствие - 0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0" y="-11921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949" y="1740365"/>
            <a:ext cx="8980100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 – признаки встречаются только вместе, -1 – только порознь, 0 – нет связи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4425" y="277707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5136916"/>
              </p:ext>
            </p:extLst>
          </p:nvPr>
        </p:nvGraphicFramePr>
        <p:xfrm>
          <a:off x="202759" y="3915552"/>
          <a:ext cx="4926962" cy="1310640"/>
        </p:xfrm>
        <a:graphic>
          <a:graphicData uri="http://schemas.openxmlformats.org/drawingml/2006/table">
            <a:tbl>
              <a:tblPr/>
              <a:tblGrid>
                <a:gridCol w="1663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39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манулы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9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Антитела2 -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72897" y="446206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graphicFrame>
        <p:nvGraphicFramePr>
          <p:cNvPr id="11" name="Group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8525784"/>
              </p:ext>
            </p:extLst>
          </p:nvPr>
        </p:nvGraphicFramePr>
        <p:xfrm>
          <a:off x="202759" y="5478521"/>
          <a:ext cx="4926962" cy="1310640"/>
        </p:xfrm>
        <a:graphic>
          <a:graphicData uri="http://schemas.openxmlformats.org/drawingml/2006/table">
            <a:tbl>
              <a:tblPr/>
              <a:tblGrid>
                <a:gridCol w="1663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39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манулы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Антитела1 -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9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+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Антитела2 -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24193" y="58182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3" name="Picture 3" descr="D:\Nina\statistica\stat 2016\занятие 8\манул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6149" y="3248470"/>
            <a:ext cx="2579298" cy="2579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2759" y="2337758"/>
            <a:ext cx="4926962" cy="13254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2759" y="3892638"/>
            <a:ext cx="4926962" cy="13254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2759" y="5453180"/>
            <a:ext cx="4926962" cy="13254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75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52" y="444734"/>
            <a:ext cx="4248150" cy="4162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5127" y="3120875"/>
            <a:ext cx="6610350" cy="3514725"/>
          </a:xfrm>
          <a:prstGeom prst="rect">
            <a:avLst/>
          </a:prstGeom>
        </p:spPr>
      </p:pic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918235" y="4301976"/>
            <a:ext cx="1871712" cy="519351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18235" y="543464"/>
            <a:ext cx="403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таблицы, где строки – отдельные наблюдения (особи)</a:t>
            </a:r>
          </a:p>
        </p:txBody>
      </p:sp>
    </p:spTree>
    <p:extLst>
      <p:ext uri="{BB962C8B-B14F-4D97-AF65-F5344CB8AC3E}">
        <p14:creationId xmlns="" xmlns:p14="http://schemas.microsoft.com/office/powerpoint/2010/main" val="313853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26" y="587148"/>
            <a:ext cx="5124450" cy="341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806" y="3813567"/>
            <a:ext cx="3853270" cy="2736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194" y="4267199"/>
            <a:ext cx="49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окошках – частоты, как они стоят в таблице; т.к. зависимой переменной нет, таблицу можно переворачивать.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302460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482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4017" y="4808632"/>
            <a:ext cx="8028383" cy="178510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Самцы и самки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имеют разную заболеваемость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Замечание: тест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надо выбирать </a:t>
            </a:r>
            <a:r>
              <a:rPr lang="ru-RU" sz="2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двусторонний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статье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теста Фишера приводится только </a:t>
            </a:r>
            <a:r>
              <a:rPr lang="ru-RU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р,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Хи-квадрат теста – еще и хи-квадрат.</a:t>
            </a:r>
          </a:p>
          <a:p>
            <a:pPr eaLnBrk="1" hangingPunct="1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Односторонний тест требует серьёзного обоснования.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407" y="4408522"/>
            <a:ext cx="181921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Отвергаем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798885" cy="8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3192087" y="515389"/>
            <a:ext cx="5595886" cy="4164884"/>
          </a:xfrm>
          <a:prstGeom prst="rect">
            <a:avLst/>
          </a:prstGeom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919183" y="3847826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0000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919183" y="3285331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0000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635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66205" y="0"/>
            <a:ext cx="458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Таблицы сопряжённости в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706581"/>
            <a:ext cx="8839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Вернёмся к «Титанику»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сначала с помощью функции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table (var1, var2)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создадим таблицу частот:</a:t>
            </a:r>
          </a:p>
          <a:p>
            <a:pPr marL="457200" indent="-457200"/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table (sex, survived)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проведем тест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Хи-квадрат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Фишера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06436"/>
            <a:ext cx="9174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titanictable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Pearson's Chi-squared test with Yates' continuity correction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titanictable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X-squared = 363.62,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p-value &lt; 2.2e-16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56364"/>
            <a:ext cx="6456218" cy="346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TextBox 11"/>
          <p:cNvSpPr txBox="1"/>
          <p:nvPr/>
        </p:nvSpPr>
        <p:spPr>
          <a:xfrm>
            <a:off x="343332" y="5472545"/>
            <a:ext cx="843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(variable1, variable2)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внимательно изучить таблицу частот и предположить, какая из категорий больше всех влияет 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Хи-квадрат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55" y="4871132"/>
            <a:ext cx="887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Видно, что мужчины гибли с большей вероятностью, чем женщины.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4145" y="6291408"/>
            <a:ext cx="2057400" cy="365125"/>
          </a:xfrm>
        </p:spPr>
        <p:txBody>
          <a:bodyPr/>
          <a:lstStyle/>
          <a:p>
            <a:fld id="{6613578F-1B4E-4406-AF18-7137E6017295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796" y="173176"/>
            <a:ext cx="75616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fisher.test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titanictable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Fisher's Exact Test for Count Data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titanictable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 &lt; 2.2e-16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true odds ratio is not equal to 1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percent confidence interval: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0.06712075 0.11644002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estimates: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odds ratio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0.08867006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360" y="1357745"/>
            <a:ext cx="2523258" cy="38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5359" y="3863227"/>
            <a:ext cx="476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точный тест Фишера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считается не только для таблиц 2х2, но и для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x b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9026" name="Picture 2" descr="D:\Nina\statistica\stat 2019-2020\занятие 7\252822_frozen-them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907" y="2270307"/>
            <a:ext cx="3430100" cy="22867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99094" y="6858000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mantelhaen.test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(titanictable3)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252" y="6141491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mantelhaen.test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(titanictable3)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65" y="5308979"/>
            <a:ext cx="865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тест для трёхмерных таблиц, но довольно бесполезный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3902" y="163902"/>
            <a:ext cx="887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связанных выборок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(бинарная переменная)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72970"/>
            <a:ext cx="684272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Критерий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Мак-Немара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McNemar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Chi-square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3902" y="6259811"/>
            <a:ext cx="675723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Требуется специальная организация таблицы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1356292"/>
            <a:ext cx="8856755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сентябре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состоялся экзамен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математике. Из 100 учеников 36 сдали экзамен, остальные - провалили.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Всех учеников после этого подвергли интенсивным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занятиям по математике.</a:t>
            </a:r>
          </a:p>
          <a:p>
            <a:pPr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Для тех же учеников мы провели экзамен во 2-й четверти. </a:t>
            </a:r>
          </a:p>
          <a:p>
            <a:pPr eaLnBrk="1" hangingPunct="1"/>
            <a:r>
              <a:rPr lang="ru-RU" sz="2400" dirty="0">
                <a:latin typeface="Arial" pitchFamily="34" charset="0"/>
                <a:cs typeface="Arial" pitchFamily="34" charset="0"/>
              </a:rPr>
              <a:t>Повлияли ли занятия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результат экзамена?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4221088"/>
            <a:ext cx="2951163" cy="1930400"/>
          </a:xfrm>
          <a:prstGeom prst="rect">
            <a:avLst/>
          </a:prstGeom>
          <a:noFill/>
          <a:ln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512" y="4508500"/>
            <a:ext cx="547260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 сути дела, это просто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двухвыборочный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тест для связанных выборок – аналог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т-теста,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только 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бинарных переменных.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626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8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9006130"/>
              </p:ext>
            </p:extLst>
          </p:nvPr>
        </p:nvGraphicFramePr>
        <p:xfrm>
          <a:off x="1331912" y="387799"/>
          <a:ext cx="6480175" cy="23066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Экзамен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второй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Экзамен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первый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сдали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Сдали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сдали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Сдали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08520" y="3927556"/>
            <a:ext cx="8748464" cy="243143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Рассчитываем ожидаемые частоты для «зелёных» ячеек (=(52+6)/2=29) и сравниваем их с наблюдаемыми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 помощью теста </a:t>
            </a:r>
            <a:r>
              <a:rPr lang="el-GR" sz="2200" i="1" dirty="0">
                <a:latin typeface="Arial" pitchFamily="34" charset="0"/>
                <a:cs typeface="Arial" pitchFamily="34" charset="0"/>
              </a:rPr>
              <a:t>χ</a:t>
            </a:r>
            <a:r>
              <a:rPr lang="ru-RU" sz="22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df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=1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(т.е., те случаи, где ничего не изменилось, просто не учитываются).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Нельзя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менять порядок чисел, когда мы вносим их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Статистику.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Условие применения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сумма частот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сравниваемых ячейках не должна быть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меньше 10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16024" y="2911893"/>
            <a:ext cx="864096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доля учеников, которые сдали экзамен в первый раз, такая же, как и во второй раз.</a:t>
            </a:r>
          </a:p>
          <a:p>
            <a:pPr eaLnBrk="1" hangingPunct="1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эти доли различаются.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756" y="-1432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Критерий Мак-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Немара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8545" y="6331532"/>
            <a:ext cx="792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критерий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Мак-Немара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считается крайне неудобно</a:t>
            </a:r>
          </a:p>
        </p:txBody>
      </p:sp>
    </p:spTree>
    <p:extLst>
      <p:ext uri="{BB962C8B-B14F-4D97-AF65-F5344CB8AC3E}">
        <p14:creationId xmlns="" xmlns:p14="http://schemas.microsoft.com/office/powerpoint/2010/main" val="1749294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395750" y="1598619"/>
            <a:ext cx="6520873" cy="364622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756" y="-14323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Критерий Мак-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Немара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393" y="275180"/>
            <a:ext cx="8981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моей точки зрения, построить такую табличку без ошибок  невозможно.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если у вас есть две связанных выборки с бинарными переменными, лучше всего анализировать их в исходном виде, где строка – наблюдение.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493" y="3422073"/>
            <a:ext cx="3410130" cy="3341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01226" y="3091052"/>
            <a:ext cx="3615397" cy="289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56059" y="4872593"/>
            <a:ext cx="2750434" cy="220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756" y="3548525"/>
            <a:ext cx="2494648" cy="3237256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907023" y="1535393"/>
            <a:ext cx="585584" cy="208526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029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594" y="84664"/>
            <a:ext cx="3482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Частотный анализ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33" y="533397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 методов для сравнения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собой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с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теоретическими значениями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качественных переменных.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33" y="1281447"/>
            <a:ext cx="556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Основная статистика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статистика </a:t>
            </a:r>
            <a:r>
              <a:rPr lang="el-GR" sz="2400" b="1" dirty="0" smtClean="0">
                <a:latin typeface="Times New Roman"/>
                <a:cs typeface="Times New Roman"/>
              </a:rPr>
              <a:t>χ</a:t>
            </a:r>
            <a:r>
              <a:rPr lang="ru-RU" sz="2400" b="1" baseline="30000" dirty="0" smtClean="0">
                <a:latin typeface="Times New Roman"/>
                <a:cs typeface="Times New Roman"/>
              </a:rPr>
              <a:t>2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earson_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2046" y="1275207"/>
            <a:ext cx="2559050" cy="3313112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30280" y="4239430"/>
            <a:ext cx="2179852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Karl Pearson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ru-RU" dirty="0">
                <a:latin typeface="Arial" pitchFamily="34" charset="0"/>
                <a:cs typeface="Arial" pitchFamily="34" charset="0"/>
              </a:rPr>
              <a:t>Придумал </a:t>
            </a:r>
            <a:r>
              <a:rPr lang="el-GR" dirty="0">
                <a:latin typeface="Arial" pitchFamily="34" charset="0"/>
                <a:cs typeface="Arial" pitchFamily="34" charset="0"/>
              </a:rPr>
              <a:t>χ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ещё </a:t>
            </a:r>
            <a:r>
              <a:rPr lang="ru-RU" dirty="0">
                <a:latin typeface="Arial" pitchFamily="34" charset="0"/>
                <a:cs typeface="Arial" pitchFamily="34" charset="0"/>
              </a:rPr>
              <a:t>в 1900 году!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50" y="2578119"/>
            <a:ext cx="70188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Сравнивают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наблюдаемые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частоты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соответствует ли распределение в популяции, из которой получена выборка, заданному?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637" y="1724776"/>
            <a:ext cx="414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КРИТЕРИИ СОГЛАСИЯ </a:t>
            </a:r>
            <a:r>
              <a:rPr lang="en-US" sz="2400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(tests for goodness of fit)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50" y="3975915"/>
            <a:ext cx="7233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Соответствует ли соотношение полов в популяции 1:1?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правда ли, что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M&amp;M’s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каждого цвета кладут в пачки поровну?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соответствует ли соотношение разных фенотипов гороха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 Менделя 1:3:3:9?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950" y="5734050"/>
            <a:ext cx="87852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проверить, не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крива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игральная кость?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Очевидно, что бросая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даже ровную кость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120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маловероятно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что каждая сторона выпадет ровно по 20 раз.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Насколько же допустимы различия?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96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16530"/>
            <a:ext cx="3581400" cy="2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7332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A,B,C,D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присваиваются слева направо, сверху вниз.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публикациях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приводим </a:t>
            </a:r>
            <a:r>
              <a:rPr lang="el-G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l-GR" sz="20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35" y="41517"/>
            <a:ext cx="849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Критерий Мак-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Немара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вариант ввода уже посчитанных частот (это не просто!) </a:t>
            </a:r>
          </a:p>
        </p:txBody>
      </p:sp>
      <p:pic>
        <p:nvPicPr>
          <p:cNvPr id="9" name="Picture 6" descr="journal-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792088" cy="8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3846885" y="1025993"/>
            <a:ext cx="5061858" cy="3886200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70307" y="4245952"/>
            <a:ext cx="820492" cy="269631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0000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87768" y="383045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B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D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079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6F1BA515-56DA-4AB0-8A28-0758477B34B0}" type="slidenum">
              <a:rPr lang="ru-RU" altLang="en-US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1167" y="84081"/>
            <a:ext cx="8909555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≥3-х связанных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выборок (бинарная переменная).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Cochran’s Q test</a:t>
            </a:r>
            <a:endParaRPr lang="ru-RU" sz="2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" y="912729"/>
            <a:ext cx="903605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Аналог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АНОВы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повторных измерений.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зависит ли вероятность быть укушенным комаром от типа одежды, если разную одежду надевают по очереди на одних и тех же людей?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Исключают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строки из одних нулей/единиц, считается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χ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статистика.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Условие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минимальное число ненулевых строк должно быть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≥ 6.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2941732"/>
            <a:ext cx="7776542" cy="38718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75669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561198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Бинарная переменная в связанных выборках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39552" y="692324"/>
            <a:ext cx="2736850" cy="3960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211638" y="828030"/>
            <a:ext cx="4679950" cy="332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499992" y="4221088"/>
            <a:ext cx="4321175" cy="2428875"/>
            <a:chOff x="2653" y="2478"/>
            <a:chExt cx="2722" cy="153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3" y="2478"/>
              <a:ext cx="2722" cy="15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88" y="2976"/>
              <a:ext cx="1679" cy="182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4941168"/>
            <a:ext cx="419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(Здесь недостоверный результат)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574545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публикациях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приводят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journal-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733256"/>
            <a:ext cx="792088" cy="8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1971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1493" y="423080"/>
            <a:ext cx="2265528" cy="3684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07976" y="0"/>
            <a:ext cx="276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</a:t>
            </a:r>
            <a:r>
              <a:rPr 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Кохрана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86" y="414250"/>
            <a:ext cx="880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Нужна функция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cochran.qtest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пакета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RVAideMemoire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очень полезный пакет специально для биологов!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2" y="1201003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Пришлось сделать собственный файл с данными по трём экзаменам.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Внимание: нужна  такая организация таблицы, как будто группы независимые!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17" y="2197290"/>
            <a:ext cx="2349457" cy="43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71367" y="5213444"/>
            <a:ext cx="65726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cochran.qtest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~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exam_ID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39" y="2486167"/>
            <a:ext cx="661110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cochran.qtest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 ~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|individual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data)</a:t>
            </a:r>
            <a:endParaRPr lang="ru-RU" sz="2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4017" y="3316406"/>
            <a:ext cx="6332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Внимание: знак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показывает, где номер особи («блока»)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столбец с наименованиями связанных групп.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4445" y="941694"/>
            <a:ext cx="890955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cochran.qtest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 ~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exam_ID|pupil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Cochran's Q test</a:t>
            </a:r>
          </a:p>
          <a:p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result by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exam_ID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block = pupil 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5.25,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 p-value = 0.07244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true difference in probabilities is not equal to 0 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estimates:</a:t>
            </a:r>
          </a:p>
          <a:p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group e1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group e2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group e3 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0.4               0.8               0.9</a:t>
            </a:r>
            <a:endParaRPr lang="ru-RU" sz="2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60" y="5036024"/>
            <a:ext cx="858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достоверных различиях программа еще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пост-хок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 сама делает!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7976" y="0"/>
            <a:ext cx="276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</a:t>
            </a:r>
            <a:r>
              <a:rPr lang="ru-R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Кохрана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074" name="Picture 2" descr="D:\Nina\statistica\stat 2019-2020\занятие 7\_97632-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655" y="177420"/>
            <a:ext cx="2305287" cy="230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Text Box 84"/>
          <p:cNvSpPr txBox="1">
            <a:spLocks noChangeArrowheads="1"/>
          </p:cNvSpPr>
          <p:nvPr/>
        </p:nvSpPr>
        <p:spPr bwMode="auto">
          <a:xfrm>
            <a:off x="0" y="-11921"/>
            <a:ext cx="31223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Таблицы сопряжённости</a:t>
            </a:r>
            <a:endParaRPr lang="ru-RU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4" y="388189"/>
            <a:ext cx="8922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таблиц сопряжённости для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нескольких переменных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и/или с большим кол-вом категорий: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69" y="1261644"/>
            <a:ext cx="89309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Хи-квадрат тест показывает, что между всеми переменными где-то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вообще есть взаимосвязь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Непонятно, где 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между какими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между несколькими переменными могут быть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не только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парные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взаимодействия, и их надо бы проверить;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иногда в данных есть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явная зависимая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переменная, и хорошо бы это учесть.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69" y="3539191"/>
            <a:ext cx="830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общем, пора построить </a:t>
            </a:r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линейную модель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качественных переменных.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257" y="48288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Есть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 способа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Лог-линейный анализ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log-linear model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Generalized linear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601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4624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Лог-линейный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анализ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log-linear model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23" y="419893"/>
            <a:ext cx="894384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анализ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линейных моделей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 качестве «зависимой переменной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частоты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ячейках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основан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сравнении качества моделей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методом максимального правдоподобия;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 выделяет зависимую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переменную.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68" y="2697439"/>
            <a:ext cx="518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Уравнение для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двух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переменных: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23" y="3399585"/>
            <a:ext cx="4298677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log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a +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68" y="4475440"/>
            <a:ext cx="6283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логарифмированная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частота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ячейке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константа;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 влияние переменной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переменной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 частоту;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переменных, как раз и показывает взаимосвязь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6259642" y="2556447"/>
            <a:ext cx="2775930" cy="1366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516210" y="4317559"/>
            <a:ext cx="2519362" cy="244073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7830105" y="3810177"/>
            <a:ext cx="17755" cy="602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83" y="1097180"/>
            <a:ext cx="2334827" cy="14592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0668" y="5975927"/>
            <a:ext cx="6212423" cy="628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931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769" y="0"/>
            <a:ext cx="400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компонент модели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68" y="387777"/>
            <a:ext cx="6886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Вернёмся к модели взаимодействия пола и цвета волос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880" y="756651"/>
            <a:ext cx="8874161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og(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астота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400" baseline="-25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ошибка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80" y="1336592"/>
            <a:ext cx="4282837" cy="257001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43281" y="2324883"/>
            <a:ext cx="299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коэффициенты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b=0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527" y="4061829"/>
            <a:ext cx="4313388" cy="2588351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735021" y="4545507"/>
            <a:ext cx="401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ффект пола достоверен (мальчиков больше, чем девочек),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(взаимодействия нет!)</a:t>
            </a:r>
          </a:p>
        </p:txBody>
      </p:sp>
    </p:spTree>
    <p:extLst>
      <p:ext uri="{BB962C8B-B14F-4D97-AF65-F5344CB8AC3E}">
        <p14:creationId xmlns="" xmlns:p14="http://schemas.microsoft.com/office/powerpoint/2010/main" val="3363392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009560" y="6402533"/>
            <a:ext cx="2057400" cy="365125"/>
          </a:xfrm>
        </p:spPr>
        <p:txBody>
          <a:bodyPr/>
          <a:lstStyle/>
          <a:p>
            <a:fld id="{6613578F-1B4E-4406-AF18-7137E6017295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2009560" y="6402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13578F-1B4E-4406-AF18-7137E6017295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769" y="1382774"/>
            <a:ext cx="4282837" cy="257001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75314" y="1734975"/>
            <a:ext cx="4255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ффект цвета достоверен (блондинов мало, брюнетов много),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(мальчиков столько, сколько девочек),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69" y="4102162"/>
            <a:ext cx="4282837" cy="257001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8732" y="4571563"/>
            <a:ext cx="3273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достоверны, есть </a:t>
            </a:r>
            <a:r>
              <a:rPr lang="ru-RU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мальчиков различается у блондинов, брюнетов и пр.</a:t>
            </a:r>
            <a:endParaRPr lang="ru-RU" sz="2000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19" y="611035"/>
            <a:ext cx="8874161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og(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астота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400" baseline="-25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ошибка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3769" y="0"/>
            <a:ext cx="400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компонент модели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441318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44734"/>
            <a:ext cx="903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Переменные (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слагаемые)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очереди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исключают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 модели, и сравнивают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качество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каждой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упрощённой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reduced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модели с исходной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полной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моделью.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Учитываются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residuals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(разности между ожидаемыми 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наблюдаемыми частотами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для каждой модели ожидаемые частоты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свои, а наблюдаемые - одинаковые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Можно оценить, при выбрасывании какой переменной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residuals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становятся достоверно больше.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Подбирается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модель 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наименьшим числом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переменных, и минимальными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residuals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255" y="3866788"/>
            <a:ext cx="8572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несколько, по числу слагаемых, они о коэффициентах.</a:t>
            </a:r>
          </a:p>
        </p:txBody>
      </p:sp>
      <p:pic>
        <p:nvPicPr>
          <p:cNvPr id="44034" name="Picture 2" descr="D:\Nina\statistica\stat 2016\занятие 8\краб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5176" y="5759469"/>
            <a:ext cx="2062292" cy="9727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4448255"/>
            <a:ext cx="779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изучаем связь цвета краба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(4 разных цвета)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состояния шипов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(оба целые – один целый – все сломаны)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наличие сателлита-самца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(есть/нет)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 самок крабов.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925" y="5771481"/>
            <a:ext cx="532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Переменных – 3,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таблица 4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2 </a:t>
            </a:r>
          </a:p>
        </p:txBody>
      </p:sp>
    </p:spTree>
    <p:extLst>
      <p:ext uri="{BB962C8B-B14F-4D97-AF65-F5344CB8AC3E}">
        <p14:creationId xmlns="" xmlns:p14="http://schemas.microsoft.com/office/powerpoint/2010/main" val="412134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 flipH="1">
            <a:off x="3851771" y="4509269"/>
            <a:ext cx="1401763" cy="776288"/>
            <a:chOff x="1655" y="2805"/>
            <a:chExt cx="883" cy="489"/>
          </a:xfrm>
        </p:grpSpPr>
        <p:sp>
          <p:nvSpPr>
            <p:cNvPr id="4" name="Freeform 59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60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61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2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3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64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715371" y="3085282"/>
            <a:ext cx="1401763" cy="776287"/>
            <a:chOff x="1655" y="2805"/>
            <a:chExt cx="883" cy="489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 flipH="1">
            <a:off x="827584" y="4093344"/>
            <a:ext cx="1401762" cy="776288"/>
            <a:chOff x="249" y="3304"/>
            <a:chExt cx="883" cy="489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49" y="3317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49" y="3304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36" y="3456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833" y="3446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733" y="3509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58" y="3492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16"/>
          <p:cNvGrpSpPr>
            <a:grpSpLocks/>
          </p:cNvGrpSpPr>
          <p:nvPr/>
        </p:nvGrpSpPr>
        <p:grpSpPr bwMode="auto">
          <a:xfrm flipH="1">
            <a:off x="1226046" y="4652144"/>
            <a:ext cx="1401763" cy="776288"/>
            <a:chOff x="249" y="3304"/>
            <a:chExt cx="883" cy="489"/>
          </a:xfrm>
        </p:grpSpPr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49" y="3317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49" y="3304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36" y="3456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33" y="3446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733" y="3509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58" y="3492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2411909" y="4437832"/>
            <a:ext cx="1401762" cy="776287"/>
            <a:chOff x="1655" y="2805"/>
            <a:chExt cx="883" cy="489"/>
          </a:xfrm>
        </p:grpSpPr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0"/>
          <p:cNvGrpSpPr>
            <a:grpSpLocks/>
          </p:cNvGrpSpPr>
          <p:nvPr/>
        </p:nvGrpSpPr>
        <p:grpSpPr bwMode="auto">
          <a:xfrm flipH="1">
            <a:off x="2770684" y="4668019"/>
            <a:ext cx="1401762" cy="776288"/>
            <a:chOff x="1655" y="2805"/>
            <a:chExt cx="883" cy="489"/>
          </a:xfrm>
        </p:grpSpPr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 flipH="1">
            <a:off x="6155234" y="4652144"/>
            <a:ext cx="1401762" cy="776288"/>
            <a:chOff x="1655" y="2805"/>
            <a:chExt cx="883" cy="489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660059" y="4293369"/>
            <a:ext cx="1401762" cy="776288"/>
            <a:chOff x="1655" y="2805"/>
            <a:chExt cx="883" cy="489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65"/>
          <p:cNvGrpSpPr>
            <a:grpSpLocks/>
          </p:cNvGrpSpPr>
          <p:nvPr/>
        </p:nvGrpSpPr>
        <p:grpSpPr bwMode="auto">
          <a:xfrm>
            <a:off x="5363071" y="4364807"/>
            <a:ext cx="1401763" cy="776287"/>
            <a:chOff x="1655" y="2805"/>
            <a:chExt cx="883" cy="489"/>
          </a:xfrm>
        </p:grpSpPr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72"/>
          <p:cNvGrpSpPr>
            <a:grpSpLocks/>
          </p:cNvGrpSpPr>
          <p:nvPr/>
        </p:nvGrpSpPr>
        <p:grpSpPr bwMode="auto">
          <a:xfrm flipH="1">
            <a:off x="2915146" y="3069407"/>
            <a:ext cx="1401763" cy="776287"/>
            <a:chOff x="1655" y="2805"/>
            <a:chExt cx="883" cy="489"/>
          </a:xfrm>
        </p:grpSpPr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Line 79"/>
          <p:cNvSpPr>
            <a:spLocks noChangeShapeType="1"/>
          </p:cNvSpPr>
          <p:nvPr/>
        </p:nvSpPr>
        <p:spPr bwMode="auto">
          <a:xfrm flipH="1">
            <a:off x="2627809" y="3645669"/>
            <a:ext cx="1727200" cy="649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80"/>
          <p:cNvSpPr>
            <a:spLocks noChangeShapeType="1"/>
          </p:cNvSpPr>
          <p:nvPr/>
        </p:nvSpPr>
        <p:spPr bwMode="auto">
          <a:xfrm>
            <a:off x="4786809" y="3645669"/>
            <a:ext cx="1728787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81"/>
          <p:cNvSpPr>
            <a:spLocks noChangeShapeType="1"/>
          </p:cNvSpPr>
          <p:nvPr/>
        </p:nvSpPr>
        <p:spPr bwMode="auto">
          <a:xfrm flipH="1">
            <a:off x="4139109" y="3645669"/>
            <a:ext cx="431800" cy="10080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82"/>
          <p:cNvSpPr txBox="1">
            <a:spLocks noChangeArrowheads="1"/>
          </p:cNvSpPr>
          <p:nvPr/>
        </p:nvSpPr>
        <p:spPr bwMode="auto">
          <a:xfrm>
            <a:off x="6802934" y="2924944"/>
            <a:ext cx="1249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latin typeface="Arial" pitchFamily="34" charset="0"/>
                <a:cs typeface="Arial" pitchFamily="34" charset="0"/>
              </a:rPr>
              <a:t>1:3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77" name="Text Box 83"/>
          <p:cNvSpPr txBox="1">
            <a:spLocks noChangeArrowheads="1"/>
          </p:cNvSpPr>
          <p:nvPr/>
        </p:nvSpPr>
        <p:spPr bwMode="auto">
          <a:xfrm>
            <a:off x="179512" y="472604"/>
            <a:ext cx="8156575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Родились в </a:t>
            </a:r>
            <a:r>
              <a:rPr lang="en-US" sz="2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ru-RU" sz="2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sz="2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белых мышей </a:t>
            </a:r>
            <a:r>
              <a:rPr lang="ru-RU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84 </a:t>
            </a:r>
            <a:r>
              <a:rPr lang="ru-RU" sz="24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серых.</a:t>
            </a:r>
            <a:endParaRPr lang="ru-RU" sz="2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выборка получена из популяции, где соотношение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белых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40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выборка получена из популяции, где соотношение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белых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равно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37"/>
          <p:cNvGrpSpPr>
            <a:grpSpLocks/>
          </p:cNvGrpSpPr>
          <p:nvPr/>
        </p:nvGrpSpPr>
        <p:grpSpPr bwMode="auto">
          <a:xfrm>
            <a:off x="4859834" y="4652144"/>
            <a:ext cx="1401762" cy="776288"/>
            <a:chOff x="1655" y="2805"/>
            <a:chExt cx="883" cy="489"/>
          </a:xfrm>
        </p:grpSpPr>
        <p:sp>
          <p:nvSpPr>
            <p:cNvPr id="79" name="Freeform 38"/>
            <p:cNvSpPr>
              <a:spLocks/>
            </p:cNvSpPr>
            <p:nvPr/>
          </p:nvSpPr>
          <p:spPr bwMode="auto">
            <a:xfrm>
              <a:off x="1655" y="2818"/>
              <a:ext cx="743" cy="250"/>
            </a:xfrm>
            <a:custGeom>
              <a:avLst/>
              <a:gdLst/>
              <a:ahLst/>
              <a:cxnLst>
                <a:cxn ang="0">
                  <a:pos x="108" y="117"/>
                </a:cxn>
                <a:cxn ang="0">
                  <a:pos x="184" y="92"/>
                </a:cxn>
                <a:cxn ang="0">
                  <a:pos x="267" y="58"/>
                </a:cxn>
                <a:cxn ang="0">
                  <a:pos x="442" y="0"/>
                </a:cxn>
                <a:cxn ang="0">
                  <a:pos x="593" y="8"/>
                </a:cxn>
                <a:cxn ang="0">
                  <a:pos x="634" y="17"/>
                </a:cxn>
                <a:cxn ang="0">
                  <a:pos x="684" y="33"/>
                </a:cxn>
                <a:cxn ang="0">
                  <a:pos x="701" y="58"/>
                </a:cxn>
                <a:cxn ang="0">
                  <a:pos x="726" y="75"/>
                </a:cxn>
                <a:cxn ang="0">
                  <a:pos x="743" y="125"/>
                </a:cxn>
                <a:cxn ang="0">
                  <a:pos x="668" y="209"/>
                </a:cxn>
                <a:cxn ang="0">
                  <a:pos x="618" y="234"/>
                </a:cxn>
                <a:cxn ang="0">
                  <a:pos x="534" y="250"/>
                </a:cxn>
                <a:cxn ang="0">
                  <a:pos x="117" y="209"/>
                </a:cxn>
                <a:cxn ang="0">
                  <a:pos x="0" y="184"/>
                </a:cxn>
                <a:cxn ang="0">
                  <a:pos x="108" y="117"/>
                </a:cxn>
              </a:cxnLst>
              <a:rect l="0" t="0" r="r" b="b"/>
              <a:pathLst>
                <a:path w="743" h="250">
                  <a:moveTo>
                    <a:pt x="108" y="117"/>
                  </a:moveTo>
                  <a:cubicBezTo>
                    <a:pt x="133" y="108"/>
                    <a:pt x="184" y="92"/>
                    <a:pt x="184" y="92"/>
                  </a:cubicBezTo>
                  <a:cubicBezTo>
                    <a:pt x="212" y="73"/>
                    <a:pt x="237" y="71"/>
                    <a:pt x="267" y="58"/>
                  </a:cubicBezTo>
                  <a:cubicBezTo>
                    <a:pt x="324" y="34"/>
                    <a:pt x="382" y="15"/>
                    <a:pt x="442" y="0"/>
                  </a:cubicBezTo>
                  <a:cubicBezTo>
                    <a:pt x="492" y="3"/>
                    <a:pt x="543" y="4"/>
                    <a:pt x="593" y="8"/>
                  </a:cubicBezTo>
                  <a:cubicBezTo>
                    <a:pt x="607" y="9"/>
                    <a:pt x="621" y="13"/>
                    <a:pt x="634" y="17"/>
                  </a:cubicBezTo>
                  <a:cubicBezTo>
                    <a:pt x="651" y="22"/>
                    <a:pt x="684" y="33"/>
                    <a:pt x="684" y="33"/>
                  </a:cubicBezTo>
                  <a:cubicBezTo>
                    <a:pt x="690" y="41"/>
                    <a:pt x="694" y="51"/>
                    <a:pt x="701" y="58"/>
                  </a:cubicBezTo>
                  <a:cubicBezTo>
                    <a:pt x="708" y="65"/>
                    <a:pt x="720" y="67"/>
                    <a:pt x="726" y="75"/>
                  </a:cubicBezTo>
                  <a:cubicBezTo>
                    <a:pt x="728" y="78"/>
                    <a:pt x="742" y="122"/>
                    <a:pt x="743" y="125"/>
                  </a:cubicBezTo>
                  <a:cubicBezTo>
                    <a:pt x="728" y="202"/>
                    <a:pt x="726" y="180"/>
                    <a:pt x="668" y="209"/>
                  </a:cubicBezTo>
                  <a:cubicBezTo>
                    <a:pt x="637" y="224"/>
                    <a:pt x="651" y="226"/>
                    <a:pt x="618" y="234"/>
                  </a:cubicBezTo>
                  <a:cubicBezTo>
                    <a:pt x="590" y="240"/>
                    <a:pt x="534" y="250"/>
                    <a:pt x="534" y="250"/>
                  </a:cubicBezTo>
                  <a:cubicBezTo>
                    <a:pt x="393" y="243"/>
                    <a:pt x="257" y="220"/>
                    <a:pt x="117" y="209"/>
                  </a:cubicBezTo>
                  <a:cubicBezTo>
                    <a:pt x="78" y="201"/>
                    <a:pt x="39" y="193"/>
                    <a:pt x="0" y="184"/>
                  </a:cubicBezTo>
                  <a:cubicBezTo>
                    <a:pt x="36" y="159"/>
                    <a:pt x="69" y="137"/>
                    <a:pt x="108" y="1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39"/>
            <p:cNvSpPr>
              <a:spLocks/>
            </p:cNvSpPr>
            <p:nvPr/>
          </p:nvSpPr>
          <p:spPr bwMode="auto">
            <a:xfrm>
              <a:off x="1755" y="2805"/>
              <a:ext cx="175" cy="15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" y="46"/>
                </a:cxn>
                <a:cxn ang="0">
                  <a:pos x="100" y="5"/>
                </a:cxn>
                <a:cxn ang="0">
                  <a:pos x="150" y="13"/>
                </a:cxn>
                <a:cxn ang="0">
                  <a:pos x="117" y="71"/>
                </a:cxn>
                <a:cxn ang="0">
                  <a:pos x="75" y="105"/>
                </a:cxn>
                <a:cxn ang="0">
                  <a:pos x="0" y="121"/>
                </a:cxn>
              </a:cxnLst>
              <a:rect l="0" t="0" r="r" b="b"/>
              <a:pathLst>
                <a:path w="175" h="151">
                  <a:moveTo>
                    <a:pt x="0" y="121"/>
                  </a:moveTo>
                  <a:cubicBezTo>
                    <a:pt x="5" y="104"/>
                    <a:pt x="13" y="58"/>
                    <a:pt x="25" y="46"/>
                  </a:cubicBezTo>
                  <a:cubicBezTo>
                    <a:pt x="54" y="17"/>
                    <a:pt x="69" y="15"/>
                    <a:pt x="100" y="5"/>
                  </a:cubicBezTo>
                  <a:cubicBezTo>
                    <a:pt x="117" y="8"/>
                    <a:pt x="139" y="0"/>
                    <a:pt x="150" y="13"/>
                  </a:cubicBezTo>
                  <a:cubicBezTo>
                    <a:pt x="175" y="43"/>
                    <a:pt x="130" y="63"/>
                    <a:pt x="117" y="71"/>
                  </a:cubicBezTo>
                  <a:cubicBezTo>
                    <a:pt x="86" y="116"/>
                    <a:pt x="117" y="81"/>
                    <a:pt x="75" y="105"/>
                  </a:cubicBezTo>
                  <a:cubicBezTo>
                    <a:pt x="12" y="140"/>
                    <a:pt x="44" y="151"/>
                    <a:pt x="0" y="121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1742" y="2957"/>
              <a:ext cx="30" cy="2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30" y="11"/>
                </a:cxn>
                <a:cxn ang="0">
                  <a:pos x="5" y="3"/>
                </a:cxn>
                <a:cxn ang="0">
                  <a:pos x="5" y="20"/>
                </a:cxn>
              </a:cxnLst>
              <a:rect l="0" t="0" r="r" b="b"/>
              <a:pathLst>
                <a:path w="30" h="20">
                  <a:moveTo>
                    <a:pt x="5" y="20"/>
                  </a:moveTo>
                  <a:cubicBezTo>
                    <a:pt x="13" y="17"/>
                    <a:pt x="30" y="20"/>
                    <a:pt x="30" y="11"/>
                  </a:cubicBezTo>
                  <a:cubicBezTo>
                    <a:pt x="30" y="2"/>
                    <a:pt x="13" y="0"/>
                    <a:pt x="5" y="3"/>
                  </a:cubicBezTo>
                  <a:cubicBezTo>
                    <a:pt x="0" y="5"/>
                    <a:pt x="5" y="14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2239" y="2947"/>
              <a:ext cx="299" cy="347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09" y="13"/>
                </a:cxn>
                <a:cxn ang="0">
                  <a:pos x="217" y="63"/>
                </a:cxn>
                <a:cxn ang="0">
                  <a:pos x="267" y="71"/>
                </a:cxn>
                <a:cxn ang="0">
                  <a:pos x="292" y="121"/>
                </a:cxn>
                <a:cxn ang="0">
                  <a:pos x="226" y="138"/>
                </a:cxn>
                <a:cxn ang="0">
                  <a:pos x="167" y="213"/>
                </a:cxn>
                <a:cxn ang="0">
                  <a:pos x="176" y="288"/>
                </a:cxn>
                <a:cxn ang="0">
                  <a:pos x="259" y="330"/>
                </a:cxn>
                <a:cxn ang="0">
                  <a:pos x="234" y="347"/>
                </a:cxn>
                <a:cxn ang="0">
                  <a:pos x="209" y="338"/>
                </a:cxn>
                <a:cxn ang="0">
                  <a:pos x="176" y="288"/>
                </a:cxn>
                <a:cxn ang="0">
                  <a:pos x="100" y="305"/>
                </a:cxn>
                <a:cxn ang="0">
                  <a:pos x="84" y="230"/>
                </a:cxn>
                <a:cxn ang="0">
                  <a:pos x="25" y="247"/>
                </a:cxn>
                <a:cxn ang="0">
                  <a:pos x="0" y="255"/>
                </a:cxn>
              </a:cxnLst>
              <a:rect l="0" t="0" r="r" b="b"/>
              <a:pathLst>
                <a:path w="299" h="347">
                  <a:moveTo>
                    <a:pt x="151" y="5"/>
                  </a:moveTo>
                  <a:cubicBezTo>
                    <a:pt x="170" y="8"/>
                    <a:pt x="194" y="0"/>
                    <a:pt x="209" y="13"/>
                  </a:cubicBezTo>
                  <a:cubicBezTo>
                    <a:pt x="222" y="24"/>
                    <a:pt x="205" y="51"/>
                    <a:pt x="217" y="63"/>
                  </a:cubicBezTo>
                  <a:cubicBezTo>
                    <a:pt x="229" y="75"/>
                    <a:pt x="250" y="68"/>
                    <a:pt x="267" y="71"/>
                  </a:cubicBezTo>
                  <a:cubicBezTo>
                    <a:pt x="270" y="76"/>
                    <a:pt x="297" y="110"/>
                    <a:pt x="292" y="121"/>
                  </a:cubicBezTo>
                  <a:cubicBezTo>
                    <a:pt x="289" y="127"/>
                    <a:pt x="238" y="136"/>
                    <a:pt x="226" y="138"/>
                  </a:cubicBezTo>
                  <a:cubicBezTo>
                    <a:pt x="220" y="189"/>
                    <a:pt x="231" y="257"/>
                    <a:pt x="167" y="213"/>
                  </a:cubicBezTo>
                  <a:cubicBezTo>
                    <a:pt x="122" y="244"/>
                    <a:pt x="136" y="262"/>
                    <a:pt x="176" y="288"/>
                  </a:cubicBezTo>
                  <a:cubicBezTo>
                    <a:pt x="211" y="281"/>
                    <a:pt x="299" y="258"/>
                    <a:pt x="259" y="330"/>
                  </a:cubicBezTo>
                  <a:cubicBezTo>
                    <a:pt x="254" y="339"/>
                    <a:pt x="242" y="341"/>
                    <a:pt x="234" y="347"/>
                  </a:cubicBezTo>
                  <a:cubicBezTo>
                    <a:pt x="226" y="344"/>
                    <a:pt x="215" y="344"/>
                    <a:pt x="209" y="338"/>
                  </a:cubicBezTo>
                  <a:cubicBezTo>
                    <a:pt x="195" y="324"/>
                    <a:pt x="176" y="288"/>
                    <a:pt x="176" y="288"/>
                  </a:cubicBezTo>
                  <a:cubicBezTo>
                    <a:pt x="140" y="301"/>
                    <a:pt x="139" y="317"/>
                    <a:pt x="100" y="305"/>
                  </a:cubicBezTo>
                  <a:cubicBezTo>
                    <a:pt x="92" y="281"/>
                    <a:pt x="102" y="248"/>
                    <a:pt x="84" y="230"/>
                  </a:cubicBezTo>
                  <a:cubicBezTo>
                    <a:pt x="80" y="226"/>
                    <a:pt x="32" y="245"/>
                    <a:pt x="25" y="247"/>
                  </a:cubicBezTo>
                  <a:cubicBezTo>
                    <a:pt x="17" y="250"/>
                    <a:pt x="0" y="255"/>
                    <a:pt x="0" y="2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42"/>
            <p:cNvSpPr>
              <a:spLocks/>
            </p:cNvSpPr>
            <p:nvPr/>
          </p:nvSpPr>
          <p:spPr bwMode="auto">
            <a:xfrm>
              <a:off x="2139" y="3010"/>
              <a:ext cx="88" cy="9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42"/>
                </a:cxn>
                <a:cxn ang="0">
                  <a:pos x="59" y="92"/>
                </a:cxn>
                <a:cxn ang="0">
                  <a:pos x="0" y="92"/>
                </a:cxn>
              </a:cxnLst>
              <a:rect l="0" t="0" r="r" b="b"/>
              <a:pathLst>
                <a:path w="88" h="99">
                  <a:moveTo>
                    <a:pt x="42" y="0"/>
                  </a:moveTo>
                  <a:cubicBezTo>
                    <a:pt x="45" y="14"/>
                    <a:pt x="45" y="29"/>
                    <a:pt x="50" y="42"/>
                  </a:cubicBezTo>
                  <a:cubicBezTo>
                    <a:pt x="52" y="47"/>
                    <a:pt x="88" y="81"/>
                    <a:pt x="59" y="92"/>
                  </a:cubicBezTo>
                  <a:cubicBezTo>
                    <a:pt x="41" y="99"/>
                    <a:pt x="2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1864" y="2993"/>
              <a:ext cx="76" cy="9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0" y="75"/>
                </a:cxn>
                <a:cxn ang="0">
                  <a:pos x="25" y="84"/>
                </a:cxn>
                <a:cxn ang="0">
                  <a:pos x="0" y="92"/>
                </a:cxn>
              </a:cxnLst>
              <a:rect l="0" t="0" r="r" b="b"/>
              <a:pathLst>
                <a:path w="76" h="92">
                  <a:moveTo>
                    <a:pt x="66" y="0"/>
                  </a:moveTo>
                  <a:cubicBezTo>
                    <a:pt x="76" y="26"/>
                    <a:pt x="75" y="54"/>
                    <a:pt x="50" y="75"/>
                  </a:cubicBezTo>
                  <a:cubicBezTo>
                    <a:pt x="43" y="81"/>
                    <a:pt x="33" y="81"/>
                    <a:pt x="25" y="84"/>
                  </a:cubicBezTo>
                  <a:cubicBezTo>
                    <a:pt x="17" y="87"/>
                    <a:pt x="0" y="92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94853" y="5686916"/>
            <a:ext cx="8981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Маловероятно, чтобы соотношение фенотипов было в точности 1:3. Нужно понять, насколько большое отклонение от 1:3 мы можем считать случайным.</a:t>
            </a:r>
          </a:p>
        </p:txBody>
      </p:sp>
      <p:sp>
        <p:nvSpPr>
          <p:cNvPr id="86" name="Номер слайда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346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168" y="18864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48245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t="-332"/>
          <a:stretch>
            <a:fillRect/>
          </a:stretch>
        </p:blipFill>
        <p:spPr bwMode="auto">
          <a:xfrm>
            <a:off x="4355976" y="620688"/>
            <a:ext cx="47880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848" y="2780928"/>
            <a:ext cx="4782216" cy="39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88224" y="4365104"/>
            <a:ext cx="25557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373216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Выбираем переменные</a:t>
            </a:r>
          </a:p>
        </p:txBody>
      </p:sp>
    </p:spTree>
    <p:extLst>
      <p:ext uri="{BB962C8B-B14F-4D97-AF65-F5344CB8AC3E}">
        <p14:creationId xmlns="" xmlns:p14="http://schemas.microsoft.com/office/powerpoint/2010/main" val="3120845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166" y="188640"/>
            <a:ext cx="6060330" cy="37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92696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Сперва протестируем все возможные  ассоциации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708920"/>
            <a:ext cx="27363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61707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878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счастье, тройное взаимодействие недостоверно, только парные 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отсюда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M-L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хи-квадрат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в результаты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509120"/>
            <a:ext cx="86409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86409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64089" y="4645891"/>
            <a:ext cx="1286093" cy="2585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4301" y="4139332"/>
            <a:ext cx="241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Влияние на частоту самой переменной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182" y="5171462"/>
            <a:ext cx="20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 flipV="1">
            <a:off x="5286149" y="5122141"/>
            <a:ext cx="1364033" cy="2339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5326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56799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1196752"/>
            <a:ext cx="5616624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43200" y="1006764"/>
            <a:ext cx="532656" cy="37869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96" y="620688"/>
            <a:ext cx="324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Это эффекты каждой переменной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(например, кол-ва крабов  разных цветов различаются)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0" y="30091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Зато вот здесь показаны парные взаимодействия: достоверны связи сателлит-цвет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цвет-шипы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Chi-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sqr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p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приводим в результатах.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916832"/>
            <a:ext cx="56166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051720" y="2276872"/>
            <a:ext cx="1152128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4732607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Теперь мы можем либо сами построить модель только с этими двумя взаимодействиями и проверить её качество, либо попросить программу построить для нас лучшую модель.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24493"/>
            <a:ext cx="4303633" cy="21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927" y="3939930"/>
            <a:ext cx="6645794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этом анализ можно в принципе закончить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3829430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8184" y="18864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844306" cy="36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780928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518" y="2204864"/>
            <a:ext cx="5485978" cy="44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4365104"/>
            <a:ext cx="40324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00506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Качество этой модели не отличается достоверно от качества исходной полной модели, значит эта модель хорошая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M-L Chi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sqr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результаты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Осталось изучить её повнимательнее.</a:t>
            </a:r>
          </a:p>
        </p:txBody>
      </p:sp>
      <p:pic>
        <p:nvPicPr>
          <p:cNvPr id="48133" name="Picture 5" descr="D:\Nina\statistica\stat 2016\занятие 8\краб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1581611" cy="985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5052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Лог-линейный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34" y="2204864"/>
            <a:ext cx="5485978" cy="446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8150" y="5589240"/>
            <a:ext cx="20882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8390" y="5589240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6048672" cy="47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28" y="5013176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Рассматривание таблиц с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residuals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позволяет понять, в каких категориях отличия сильнее всего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764704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Картинка – диагностика качества модели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979356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1680" y="44624"/>
            <a:ext cx="5976664" cy="138499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Обобщённые линейные модели (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linear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models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GLZ)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логистическая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регрессия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350027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Сегодня мы познакомимся только с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логистической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регрессией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регрессионной моделью с бинарной зависимой переменной.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9" y="1569492"/>
            <a:ext cx="8811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Позволяют исследовать влияние разных факторов на зависимые переменные разных типов, имеющие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биномиальное;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мультиномиальное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пуассоновское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др.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рспределения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99154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" y="502664"/>
            <a:ext cx="911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с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бинарной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переменной: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от массы тела, возраста, социального положения, показателей крови матери зависит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 ребёнка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масса тела и количество сибсов влияют на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вероятность дожить до года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 детёныша (переменная выжил/не выжил).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местообитание, плотность популяции, пол, возраст влияют на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заболеваемость Болезнью 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 (есть/нет антитела Х)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80" y="4015732"/>
            <a:ext cx="5909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Примеры с распределением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Пуассона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от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освещённости, концентрации разных ионов зависит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количество зелёных водорослей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 пробе воды?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тип субстрата влияет на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число норок пескожила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на 1 м</a:t>
            </a:r>
            <a:r>
              <a:rPr kumimoji="0" lang="ru-RU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pic>
        <p:nvPicPr>
          <p:cNvPr id="12290" name="Picture 2" descr="D:\Nina\statistica\stat 2016\занятие 11\Пескожил-червь-Образ-жизни-и-среда-обитания-пескожила-8.jpg"/>
          <p:cNvPicPr>
            <a:picLocks noChangeAspect="1" noChangeArrowheads="1"/>
          </p:cNvPicPr>
          <p:nvPr/>
        </p:nvPicPr>
        <p:blipFill>
          <a:blip r:embed="rId2" cstate="print"/>
          <a:srcRect l="11918" b="15103"/>
          <a:stretch>
            <a:fillRect/>
          </a:stretch>
        </p:blipFill>
        <p:spPr bwMode="auto">
          <a:xfrm>
            <a:off x="5786651" y="4581128"/>
            <a:ext cx="324984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2735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224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Модель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GLM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00013" y="1392238"/>
          <a:ext cx="3241675" cy="760412"/>
        </p:xfrm>
        <a:graphic>
          <a:graphicData uri="http://schemas.openxmlformats.org/presentationml/2006/ole">
            <p:oleObj spid="_x0000_s7175" name="Формула" r:id="rId3" imgW="1028254" imgH="241195" progId="Equation.3">
              <p:embed/>
            </p:oleObj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347864" y="992922"/>
            <a:ext cx="5558439" cy="3948246"/>
            <a:chOff x="1289534" y="3068960"/>
            <a:chExt cx="5558439" cy="3948246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1763688" y="3140968"/>
              <a:ext cx="0" cy="30963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763688" y="6237312"/>
              <a:ext cx="44943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31640" y="3068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</a:t>
              </a: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0094" y="5991671"/>
              <a:ext cx="389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X</a:t>
              </a: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11560" y="4178982"/>
              <a:ext cx="1756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Масса кота, г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014" y="6309320"/>
              <a:ext cx="12379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Возраст, годы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720" y="6237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6514" y="6237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6594" y="6237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6674" y="6237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056" y="6237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123728" y="566124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123728" y="5445224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123728" y="530120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123728" y="5013176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915816" y="5373216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915816" y="5085184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15816" y="494116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5816" y="4797152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707904" y="4797152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07904" y="4725144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707904" y="4509120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707904" y="4149080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27984" y="4437112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4427984" y="422108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427984" y="4077072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4427984" y="386104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 flipV="1">
              <a:off x="5148064" y="3789040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 flipV="1">
              <a:off x="5148064" y="3573016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flipV="1">
              <a:off x="5148064" y="3429000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flipV="1">
              <a:off x="5148064" y="314096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27984" y="3573016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707904" y="5093568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123728" y="5877272"/>
              <a:ext cx="144016" cy="144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835696" y="3068960"/>
              <a:ext cx="4176464" cy="288032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61399" y="488800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Нормальная линейная связь.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составляющие: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зависимая переменная + предикторы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(количественные и категориальные).</a:t>
            </a:r>
          </a:p>
        </p:txBody>
      </p:sp>
      <p:pic>
        <p:nvPicPr>
          <p:cNvPr id="51" name="Picture 2" descr="D:\Nina\statistica\stat 2016\занятие 6\1393967274_2100441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592288" cy="1794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51978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643" y="1808043"/>
            <a:ext cx="2075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Модель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GLZ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2012" y="172651"/>
            <a:ext cx="4776716" cy="3676017"/>
            <a:chOff x="4644008" y="514608"/>
            <a:chExt cx="4176464" cy="334644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/>
            <a:stretch>
              <a:fillRect/>
            </a:stretch>
          </p:blipFill>
          <p:spPr bwMode="auto">
            <a:xfrm>
              <a:off x="4932040" y="764704"/>
              <a:ext cx="2996444" cy="285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033316" y="3460938"/>
              <a:ext cx="17871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Масса тела, г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530883" y="1627733"/>
              <a:ext cx="2626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Вероятность дожить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23164" y="840832"/>
              <a:ext cx="2715491" cy="2606874"/>
            </a:xfrm>
            <a:custGeom>
              <a:avLst/>
              <a:gdLst>
                <a:gd name="connsiteX0" fmla="*/ 0 w 2715491"/>
                <a:gd name="connsiteY0" fmla="*/ 2566076 h 2606874"/>
                <a:gd name="connsiteX1" fmla="*/ 318654 w 2715491"/>
                <a:gd name="connsiteY1" fmla="*/ 2593785 h 2606874"/>
                <a:gd name="connsiteX2" fmla="*/ 706581 w 2715491"/>
                <a:gd name="connsiteY2" fmla="*/ 2579931 h 2606874"/>
                <a:gd name="connsiteX3" fmla="*/ 748145 w 2715491"/>
                <a:gd name="connsiteY3" fmla="*/ 2566076 h 2606874"/>
                <a:gd name="connsiteX4" fmla="*/ 831272 w 2715491"/>
                <a:gd name="connsiteY4" fmla="*/ 2510658 h 2606874"/>
                <a:gd name="connsiteX5" fmla="*/ 872836 w 2715491"/>
                <a:gd name="connsiteY5" fmla="*/ 2496804 h 2606874"/>
                <a:gd name="connsiteX6" fmla="*/ 900545 w 2715491"/>
                <a:gd name="connsiteY6" fmla="*/ 2455240 h 2606874"/>
                <a:gd name="connsiteX7" fmla="*/ 942109 w 2715491"/>
                <a:gd name="connsiteY7" fmla="*/ 2427531 h 2606874"/>
                <a:gd name="connsiteX8" fmla="*/ 955963 w 2715491"/>
                <a:gd name="connsiteY8" fmla="*/ 2385967 h 2606874"/>
                <a:gd name="connsiteX9" fmla="*/ 997527 w 2715491"/>
                <a:gd name="connsiteY9" fmla="*/ 2330549 h 2606874"/>
                <a:gd name="connsiteX10" fmla="*/ 1025236 w 2715491"/>
                <a:gd name="connsiteY10" fmla="*/ 2288985 h 2606874"/>
                <a:gd name="connsiteX11" fmla="*/ 1052945 w 2715491"/>
                <a:gd name="connsiteY11" fmla="*/ 2233567 h 2606874"/>
                <a:gd name="connsiteX12" fmla="*/ 1066800 w 2715491"/>
                <a:gd name="connsiteY12" fmla="*/ 2192004 h 2606874"/>
                <a:gd name="connsiteX13" fmla="*/ 1094509 w 2715491"/>
                <a:gd name="connsiteY13" fmla="*/ 2150440 h 2606874"/>
                <a:gd name="connsiteX14" fmla="*/ 1149927 w 2715491"/>
                <a:gd name="connsiteY14" fmla="*/ 2025749 h 2606874"/>
                <a:gd name="connsiteX15" fmla="*/ 1163781 w 2715491"/>
                <a:gd name="connsiteY15" fmla="*/ 1984185 h 2606874"/>
                <a:gd name="connsiteX16" fmla="*/ 1177636 w 2715491"/>
                <a:gd name="connsiteY16" fmla="*/ 1928767 h 2606874"/>
                <a:gd name="connsiteX17" fmla="*/ 1205345 w 2715491"/>
                <a:gd name="connsiteY17" fmla="*/ 1845640 h 2606874"/>
                <a:gd name="connsiteX18" fmla="*/ 1219200 w 2715491"/>
                <a:gd name="connsiteY18" fmla="*/ 1651676 h 2606874"/>
                <a:gd name="connsiteX19" fmla="*/ 1233054 w 2715491"/>
                <a:gd name="connsiteY19" fmla="*/ 1610113 h 2606874"/>
                <a:gd name="connsiteX20" fmla="*/ 1246909 w 2715491"/>
                <a:gd name="connsiteY20" fmla="*/ 1540840 h 2606874"/>
                <a:gd name="connsiteX21" fmla="*/ 1274618 w 2715491"/>
                <a:gd name="connsiteY21" fmla="*/ 1402295 h 2606874"/>
                <a:gd name="connsiteX22" fmla="*/ 1302327 w 2715491"/>
                <a:gd name="connsiteY22" fmla="*/ 1208331 h 2606874"/>
                <a:gd name="connsiteX23" fmla="*/ 1316181 w 2715491"/>
                <a:gd name="connsiteY23" fmla="*/ 1152913 h 2606874"/>
                <a:gd name="connsiteX24" fmla="*/ 1343891 w 2715491"/>
                <a:gd name="connsiteY24" fmla="*/ 1000513 h 2606874"/>
                <a:gd name="connsiteX25" fmla="*/ 1385454 w 2715491"/>
                <a:gd name="connsiteY25" fmla="*/ 751131 h 2606874"/>
                <a:gd name="connsiteX26" fmla="*/ 1399309 w 2715491"/>
                <a:gd name="connsiteY26" fmla="*/ 681858 h 2606874"/>
                <a:gd name="connsiteX27" fmla="*/ 1427018 w 2715491"/>
                <a:gd name="connsiteY27" fmla="*/ 598731 h 2606874"/>
                <a:gd name="connsiteX28" fmla="*/ 1440872 w 2715491"/>
                <a:gd name="connsiteY28" fmla="*/ 557167 h 2606874"/>
                <a:gd name="connsiteX29" fmla="*/ 1482436 w 2715491"/>
                <a:gd name="connsiteY29" fmla="*/ 474040 h 2606874"/>
                <a:gd name="connsiteX30" fmla="*/ 1510145 w 2715491"/>
                <a:gd name="connsiteY30" fmla="*/ 432476 h 2606874"/>
                <a:gd name="connsiteX31" fmla="*/ 1565563 w 2715491"/>
                <a:gd name="connsiteY31" fmla="*/ 335495 h 2606874"/>
                <a:gd name="connsiteX32" fmla="*/ 1620981 w 2715491"/>
                <a:gd name="connsiteY32" fmla="*/ 252367 h 2606874"/>
                <a:gd name="connsiteX33" fmla="*/ 1634836 w 2715491"/>
                <a:gd name="connsiteY33" fmla="*/ 210804 h 2606874"/>
                <a:gd name="connsiteX34" fmla="*/ 1704109 w 2715491"/>
                <a:gd name="connsiteY34" fmla="*/ 127676 h 2606874"/>
                <a:gd name="connsiteX35" fmla="*/ 1745672 w 2715491"/>
                <a:gd name="connsiteY35" fmla="*/ 99967 h 2606874"/>
                <a:gd name="connsiteX36" fmla="*/ 1842654 w 2715491"/>
                <a:gd name="connsiteY36" fmla="*/ 72258 h 2606874"/>
                <a:gd name="connsiteX37" fmla="*/ 1884218 w 2715491"/>
                <a:gd name="connsiteY37" fmla="*/ 58404 h 2606874"/>
                <a:gd name="connsiteX38" fmla="*/ 1967345 w 2715491"/>
                <a:gd name="connsiteY38" fmla="*/ 44549 h 2606874"/>
                <a:gd name="connsiteX39" fmla="*/ 2715491 w 2715491"/>
                <a:gd name="connsiteY39" fmla="*/ 30695 h 260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15491" h="2606874">
                  <a:moveTo>
                    <a:pt x="0" y="2566076"/>
                  </a:moveTo>
                  <a:cubicBezTo>
                    <a:pt x="122387" y="2606874"/>
                    <a:pt x="70725" y="2593785"/>
                    <a:pt x="318654" y="2593785"/>
                  </a:cubicBezTo>
                  <a:cubicBezTo>
                    <a:pt x="448045" y="2593785"/>
                    <a:pt x="577272" y="2584549"/>
                    <a:pt x="706581" y="2579931"/>
                  </a:cubicBezTo>
                  <a:cubicBezTo>
                    <a:pt x="720436" y="2575313"/>
                    <a:pt x="735379" y="2573168"/>
                    <a:pt x="748145" y="2566076"/>
                  </a:cubicBezTo>
                  <a:cubicBezTo>
                    <a:pt x="777256" y="2549903"/>
                    <a:pt x="799679" y="2521189"/>
                    <a:pt x="831272" y="2510658"/>
                  </a:cubicBezTo>
                  <a:lnTo>
                    <a:pt x="872836" y="2496804"/>
                  </a:lnTo>
                  <a:cubicBezTo>
                    <a:pt x="882072" y="2482949"/>
                    <a:pt x="888771" y="2467014"/>
                    <a:pt x="900545" y="2455240"/>
                  </a:cubicBezTo>
                  <a:cubicBezTo>
                    <a:pt x="912319" y="2443466"/>
                    <a:pt x="931707" y="2440533"/>
                    <a:pt x="942109" y="2427531"/>
                  </a:cubicBezTo>
                  <a:cubicBezTo>
                    <a:pt x="951232" y="2416127"/>
                    <a:pt x="948717" y="2398647"/>
                    <a:pt x="955963" y="2385967"/>
                  </a:cubicBezTo>
                  <a:cubicBezTo>
                    <a:pt x="967419" y="2365918"/>
                    <a:pt x="984106" y="2349339"/>
                    <a:pt x="997527" y="2330549"/>
                  </a:cubicBezTo>
                  <a:cubicBezTo>
                    <a:pt x="1007205" y="2316999"/>
                    <a:pt x="1016975" y="2303442"/>
                    <a:pt x="1025236" y="2288985"/>
                  </a:cubicBezTo>
                  <a:cubicBezTo>
                    <a:pt x="1035483" y="2271053"/>
                    <a:pt x="1044809" y="2252550"/>
                    <a:pt x="1052945" y="2233567"/>
                  </a:cubicBezTo>
                  <a:cubicBezTo>
                    <a:pt x="1058698" y="2220144"/>
                    <a:pt x="1060269" y="2205066"/>
                    <a:pt x="1066800" y="2192004"/>
                  </a:cubicBezTo>
                  <a:cubicBezTo>
                    <a:pt x="1074247" y="2177111"/>
                    <a:pt x="1085273" y="2164295"/>
                    <a:pt x="1094509" y="2150440"/>
                  </a:cubicBezTo>
                  <a:cubicBezTo>
                    <a:pt x="1127484" y="2051516"/>
                    <a:pt x="1106017" y="2091615"/>
                    <a:pt x="1149927" y="2025749"/>
                  </a:cubicBezTo>
                  <a:cubicBezTo>
                    <a:pt x="1154545" y="2011894"/>
                    <a:pt x="1159769" y="1998227"/>
                    <a:pt x="1163781" y="1984185"/>
                  </a:cubicBezTo>
                  <a:cubicBezTo>
                    <a:pt x="1169012" y="1965876"/>
                    <a:pt x="1172164" y="1947005"/>
                    <a:pt x="1177636" y="1928767"/>
                  </a:cubicBezTo>
                  <a:cubicBezTo>
                    <a:pt x="1186029" y="1900791"/>
                    <a:pt x="1205345" y="1845640"/>
                    <a:pt x="1205345" y="1845640"/>
                  </a:cubicBezTo>
                  <a:cubicBezTo>
                    <a:pt x="1209963" y="1780985"/>
                    <a:pt x="1211626" y="1716051"/>
                    <a:pt x="1219200" y="1651676"/>
                  </a:cubicBezTo>
                  <a:cubicBezTo>
                    <a:pt x="1220906" y="1637172"/>
                    <a:pt x="1229512" y="1624281"/>
                    <a:pt x="1233054" y="1610113"/>
                  </a:cubicBezTo>
                  <a:cubicBezTo>
                    <a:pt x="1238765" y="1587268"/>
                    <a:pt x="1243038" y="1564068"/>
                    <a:pt x="1246909" y="1540840"/>
                  </a:cubicBezTo>
                  <a:cubicBezTo>
                    <a:pt x="1268136" y="1413479"/>
                    <a:pt x="1248062" y="1481958"/>
                    <a:pt x="1274618" y="1402295"/>
                  </a:cubicBezTo>
                  <a:cubicBezTo>
                    <a:pt x="1283854" y="1337640"/>
                    <a:pt x="1286487" y="1271692"/>
                    <a:pt x="1302327" y="1208331"/>
                  </a:cubicBezTo>
                  <a:cubicBezTo>
                    <a:pt x="1306945" y="1189858"/>
                    <a:pt x="1313051" y="1171695"/>
                    <a:pt x="1316181" y="1152913"/>
                  </a:cubicBezTo>
                  <a:cubicBezTo>
                    <a:pt x="1342290" y="996259"/>
                    <a:pt x="1314166" y="1089685"/>
                    <a:pt x="1343891" y="1000513"/>
                  </a:cubicBezTo>
                  <a:cubicBezTo>
                    <a:pt x="1394657" y="645146"/>
                    <a:pt x="1349823" y="911471"/>
                    <a:pt x="1385454" y="751131"/>
                  </a:cubicBezTo>
                  <a:cubicBezTo>
                    <a:pt x="1390562" y="728143"/>
                    <a:pt x="1393113" y="704577"/>
                    <a:pt x="1399309" y="681858"/>
                  </a:cubicBezTo>
                  <a:cubicBezTo>
                    <a:pt x="1406994" y="653679"/>
                    <a:pt x="1417782" y="626440"/>
                    <a:pt x="1427018" y="598731"/>
                  </a:cubicBezTo>
                  <a:cubicBezTo>
                    <a:pt x="1431636" y="584876"/>
                    <a:pt x="1432771" y="569318"/>
                    <a:pt x="1440872" y="557167"/>
                  </a:cubicBezTo>
                  <a:cubicBezTo>
                    <a:pt x="1520278" y="438060"/>
                    <a:pt x="1425078" y="588755"/>
                    <a:pt x="1482436" y="474040"/>
                  </a:cubicBezTo>
                  <a:cubicBezTo>
                    <a:pt x="1489883" y="459147"/>
                    <a:pt x="1502698" y="447369"/>
                    <a:pt x="1510145" y="432476"/>
                  </a:cubicBezTo>
                  <a:cubicBezTo>
                    <a:pt x="1563036" y="326695"/>
                    <a:pt x="1465062" y="469498"/>
                    <a:pt x="1565563" y="335495"/>
                  </a:cubicBezTo>
                  <a:cubicBezTo>
                    <a:pt x="1598506" y="236667"/>
                    <a:pt x="1551795" y="356146"/>
                    <a:pt x="1620981" y="252367"/>
                  </a:cubicBezTo>
                  <a:cubicBezTo>
                    <a:pt x="1629082" y="240216"/>
                    <a:pt x="1628305" y="223866"/>
                    <a:pt x="1634836" y="210804"/>
                  </a:cubicBezTo>
                  <a:cubicBezTo>
                    <a:pt x="1650406" y="179665"/>
                    <a:pt x="1677844" y="149564"/>
                    <a:pt x="1704109" y="127676"/>
                  </a:cubicBezTo>
                  <a:cubicBezTo>
                    <a:pt x="1716901" y="117016"/>
                    <a:pt x="1730779" y="107413"/>
                    <a:pt x="1745672" y="99967"/>
                  </a:cubicBezTo>
                  <a:cubicBezTo>
                    <a:pt x="1767812" y="88897"/>
                    <a:pt x="1821947" y="78174"/>
                    <a:pt x="1842654" y="72258"/>
                  </a:cubicBezTo>
                  <a:cubicBezTo>
                    <a:pt x="1856696" y="68246"/>
                    <a:pt x="1869962" y="61572"/>
                    <a:pt x="1884218" y="58404"/>
                  </a:cubicBezTo>
                  <a:cubicBezTo>
                    <a:pt x="1911640" y="52310"/>
                    <a:pt x="1939580" y="48820"/>
                    <a:pt x="1967345" y="44549"/>
                  </a:cubicBezTo>
                  <a:cubicBezTo>
                    <a:pt x="2256914" y="0"/>
                    <a:pt x="2179806" y="30695"/>
                    <a:pt x="2715491" y="30695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782931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Прямая линия очень плохо укладывается в такие данные.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Видно, что вначале вероятность почти не зависит от массы,  потом в середине начинает зависеть очень сильно, потом снова не зависит  -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связь нелинейная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провести прямую,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residuals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будут иметь биномиальное распределение (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binomial error term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ридумали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трансформировать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не факторы, а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ЗАВИСИМУЮ переменную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082" y="214114"/>
            <a:ext cx="3712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как масса суслика влияет на вероятность пережить спячку? (умер – 0, дожил - 1)</a:t>
            </a:r>
          </a:p>
        </p:txBody>
      </p:sp>
      <p:pic>
        <p:nvPicPr>
          <p:cNvPr id="8200" name="Picture 8" descr="D:\Nina\statistica\stat 2019-2020\занятие 7\fc9f6aa63d28f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27" y="1733266"/>
            <a:ext cx="3210250" cy="200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5725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577" y="190069"/>
            <a:ext cx="838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 function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функция, которая трансформирует зависимую переменную и делает связь линейной!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60" y="3889614"/>
            <a:ext cx="889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(Можно было бы построить нелинейную зависимость, но анализировать её намного сложнее, особенно если в модели много факторов).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85" y="5493897"/>
            <a:ext cx="8424936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результате получается ЛИНЕЙНАЯ модель, в которой нужно оценить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коэффициенты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при Х (предикторах).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Оценка коэффициентов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итеративным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путем.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665246" y="4695872"/>
          <a:ext cx="3521075" cy="639763"/>
        </p:xfrm>
        <a:graphic>
          <a:graphicData uri="http://schemas.openxmlformats.org/presentationml/2006/ole">
            <p:oleObj spid="_x0000_s132099" name="Формула" r:id="rId3" imgW="1117115" imgH="203112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955" y="1214651"/>
            <a:ext cx="471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Сперва – получаем отношение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9546" y="103723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p(x)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90364" y="1487606"/>
            <a:ext cx="982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8046" y="146258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p(x)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740" y="1883391"/>
            <a:ext cx="768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– вероятность одного из исходов (напр., выжил)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067" y="2579427"/>
            <a:ext cx="8802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 оно тоже кривое, поэтому в качестве зависимой переменной в модели берут 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логарифм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 (отсюда слово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логистическая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68514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766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Понятие частоты тесно связано с понятиям вероятности.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89176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Ожидаемые частоты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xpected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наблюдений в каждой категории,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исходя из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Считается из общего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и теоретического соотношения. Для серых – 75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5817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Наблюдаемые частоты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bserved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наблюдений в каждой категории в выборке.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серых - 84.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59" y="4058781"/>
            <a:ext cx="895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Вероятность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того, что объект будет принадлежать к данной категории, если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baseline="-25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верна - популяционный параметр.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серых – 0.75.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10095" y="10756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graphicFrame>
        <p:nvGraphicFramePr>
          <p:cNvPr id="7" name="Group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6133287"/>
              </p:ext>
            </p:extLst>
          </p:nvPr>
        </p:nvGraphicFramePr>
        <p:xfrm>
          <a:off x="4355976" y="188640"/>
          <a:ext cx="4608512" cy="1463040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серые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белые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</a:t>
                      </a:r>
                      <a:r>
                        <a:rPr kumimoji="0" lang="en-US" sz="2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</a:t>
                      </a:r>
                      <a:endParaRPr kumimoji="0" lang="ru-RU" sz="2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  <a:endParaRPr kumimoji="0" lang="ru-RU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endParaRPr kumimoji="0" lang="ru-RU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</a:t>
                      </a:r>
                      <a:r>
                        <a:rPr kumimoji="0" lang="en-US" sz="2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</a:t>
                      </a:r>
                      <a:endParaRPr kumimoji="0" lang="ru-RU" sz="2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57950" y="5138155"/>
            <a:ext cx="2506538" cy="1583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4731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52" y="1093393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нормального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распределения – не нужна (в модели выбирается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identity link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Бинарная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переменная (биномиальное распределение)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logit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link.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= log(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/(1-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где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вероятность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одного из исходов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Дискретная переменная (распределение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Пуассона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log link,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= log(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17" y="163773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 function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D:\Nina\statistica\stat 2019-2020\занятие 7\fc9f6aa63d28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794" y="4094328"/>
            <a:ext cx="4061778" cy="253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484784"/>
            <a:ext cx="650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Тестирование гипотез о коэффициентах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абс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олютно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как в обычной линейной модели.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020272" y="1412776"/>
            <a:ext cx="1388522" cy="830997"/>
          </a:xfrm>
          <a:prstGeom prst="rect">
            <a:avLst/>
          </a:prstGeom>
          <a:noFill/>
          <a:ln w="38100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≠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7272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Тест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Вальда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Wald statistics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аналог т-теста, основанный на методах максимального правдоподобия.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Сравнение качества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полной модели и редуцированной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(без соответствующего предиктора)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основе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residuals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(как в линейных моделях) –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likelihood ratio test =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test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статистика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хи-квадрат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(тоже методами максимального правдоподобия)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9461" y="2708920"/>
            <a:ext cx="554462" cy="12241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908720"/>
            <a:ext cx="480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Предикторов может быть много.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1325982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5660" y="4453100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этой модели проверялось влияние трёх характеристик территории на присутствие грызунов на данной территории.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Достоверна только связь с)</a:t>
            </a:r>
          </a:p>
        </p:txBody>
      </p:sp>
      <p:pic>
        <p:nvPicPr>
          <p:cNvPr id="16387" name="Picture 3" descr="D:\Nina\statistica\stat 2016\занятие 11\шинш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213440"/>
            <a:ext cx="2396727" cy="1460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7688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01640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выживание яйца ящерицы зависит от его массы, даты кладки и местообитания?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Зависимая переменная - бинарная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788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19339"/>
            <a:ext cx="4952231" cy="45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479715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594928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12" name="Picture 4" descr="D:\Nina\statistica\stat 2016\занятие 11\я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11066"/>
            <a:ext cx="3465465" cy="2125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807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959" y="137567"/>
            <a:ext cx="6061545" cy="35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Выбор переменных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3168352" cy="54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389" y="4653136"/>
            <a:ext cx="82726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2204864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27784" y="2636912"/>
            <a:ext cx="1224136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139952" y="5445224"/>
            <a:ext cx="2448272" cy="1412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4408" y="5445224"/>
            <a:ext cx="899592" cy="1412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78904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статью – оценки коэффициентов, их ошибки, значения статистики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Вальда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66993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692696"/>
            <a:ext cx="3460961" cy="596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7531" y="404664"/>
            <a:ext cx="5356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Likelihood ratio test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альтернатива статистике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Вальда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Предпочтителен для малых выборок! Имеет большую мощность.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81128"/>
            <a:ext cx="56820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28184" y="5301208"/>
            <a:ext cx="266429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59" name="Picture 3" descr="D:\Nina\statistica\stat 2016\занятие 11\ящ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4591841" cy="1973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29339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3642" y="191068"/>
            <a:ext cx="469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Первое знакомство с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GLZ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0" y="818866"/>
            <a:ext cx="9034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Оценим влияние возраста пассажира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Титаника на вероятность его выживания.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</a:p>
          <a:p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(response ~ factor,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 = binomial()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data = 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 (</a:t>
            </a:r>
            <a:r>
              <a:rPr lang="en-US" sz="2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538391" y="2618258"/>
            <a:ext cx="109182" cy="996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2678" y="3630629"/>
            <a:ext cx="252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link function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74" y="4684815"/>
            <a:ext cx="3949601" cy="1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6095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survival.model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(survived ~ age, family = binomial(), data =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TitanicSurvival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summary (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survival.model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Call: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(formula = survived ~ age, family = binomial(), data =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TitanicSurvival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Deviance Residuals: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Min       1Q   Median       3Q      Max 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-1.1189  -1.0361  -0.9768   1.3187   1.5162  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Coefficients: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Estimate Std. Error z value Pr(&gt;|z|) 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(Intercept) -0.136531   0.144715  -0.943   0.3455 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age         -0.007899   0.004407  -1.792   0.0731 .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---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Signif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codes:  0 '***' 0.001 '**' 0.01 '*' 0.05 '.' 0.1 ' ' 1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(Dispersion parameter for binomial family taken to be 1)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Null deviance: 1414.6  on 1045  degrees of freedom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Residual deviance: 1411.4  on 1044  degrees of freedom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(263 observations deleted due to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missingness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AIC: 1415.4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Number of Fisher Scoring iterations: 4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2191"/>
            <a:ext cx="5745707" cy="313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31809" y="2320120"/>
            <a:ext cx="3370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возраст не особенно влиял на вероятность выжить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20" y="44624"/>
            <a:ext cx="3008312" cy="396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Generalized linear model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8864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публикаций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77922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методы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использовали обобщённые линейные модели для оценки влияния А на Б. Значимость эффектов оценивалась на основе статистики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Вальда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(или теста отношения правдоподобия,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Likelihood ratio test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46" y="4259173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результаты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Приводят коэффициенты, их ошибки, статистику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Вальда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(или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хи-квадрат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из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Likelihood ratio test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pic>
        <p:nvPicPr>
          <p:cNvPr id="6" name="Picture 6" descr="journal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91680" cy="17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6409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666" y="950181"/>
            <a:ext cx="83954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Хи-квадрат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Crabs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2х2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табл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Activities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Distribution fitting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тест Колмогорова-Смирнова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Crabs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Связанные выборки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Beverage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Лог-линейные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модели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Crabs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GLZ - Crabs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188640"/>
            <a:ext cx="385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практическому занятию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-8467" y="-6178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graphicFrame>
        <p:nvGraphicFramePr>
          <p:cNvPr id="4" name="Group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2261058"/>
              </p:ext>
            </p:extLst>
          </p:nvPr>
        </p:nvGraphicFramePr>
        <p:xfrm>
          <a:off x="124932" y="806517"/>
          <a:ext cx="4201534" cy="1188720"/>
        </p:xfrm>
        <a:graphic>
          <a:graphicData uri="http://schemas.openxmlformats.org/drawingml/2006/table">
            <a:tbl>
              <a:tblPr/>
              <a:tblGrid>
                <a:gridCol w="458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61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серые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белые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</a:t>
                      </a:r>
                      <a:endParaRPr kumimoji="0" lang="ru-RU" sz="20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</a:t>
                      </a:r>
                      <a:endParaRPr kumimoji="0" lang="ru-RU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6534436"/>
              </p:ext>
            </p:extLst>
          </p:nvPr>
        </p:nvGraphicFramePr>
        <p:xfrm>
          <a:off x="147532" y="2605768"/>
          <a:ext cx="3806825" cy="720725"/>
        </p:xfrm>
        <a:graphic>
          <a:graphicData uri="http://schemas.openxmlformats.org/presentationml/2006/ole">
            <p:oleObj spid="_x0000_s1184" name="Уравнение" r:id="rId3" imgW="2222280" imgH="419040" progId="Equation.3">
              <p:embed/>
            </p:oleObj>
          </a:graphicData>
        </a:graphic>
      </p:graphicFrame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47532" y="3352987"/>
            <a:ext cx="139225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dirty="0">
                <a:latin typeface="Arial" pitchFamily="34" charset="0"/>
                <a:cs typeface="Arial" pitchFamily="34" charset="0"/>
              </a:rPr>
              <a:t>χ</a:t>
            </a:r>
            <a:r>
              <a:rPr lang="el-GR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cv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= 3.841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77281" y="5171467"/>
            <a:ext cx="5204967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Соотношение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мышей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не соответствует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ожидаемому 1:3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85642" y="4129915"/>
            <a:ext cx="484936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>
                <a:latin typeface="Arial" pitchFamily="34" charset="0"/>
                <a:cs typeface="Arial" pitchFamily="34" charset="0"/>
              </a:rPr>
              <a:t>Чем 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больше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значение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χ</a:t>
            </a:r>
            <a:r>
              <a:rPr lang="el-GR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тем </a:t>
            </a:r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хуже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соответствуют теоретическому распределению, тем меньше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962311" y="2065710"/>
            <a:ext cx="1043876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>
                <a:latin typeface="Arial" pitchFamily="34" charset="0"/>
                <a:cs typeface="Arial" pitchFamily="34" charset="0"/>
              </a:rPr>
              <a:t>df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0181028"/>
              </p:ext>
            </p:extLst>
          </p:nvPr>
        </p:nvGraphicFramePr>
        <p:xfrm>
          <a:off x="5258139" y="1187833"/>
          <a:ext cx="2483911" cy="1009552"/>
        </p:xfrm>
        <a:graphic>
          <a:graphicData uri="http://schemas.openxmlformats.org/presentationml/2006/ole">
            <p:oleObj spid="_x0000_s1185" name="Формула" r:id="rId4" imgW="1155700" imgH="469900" progId="Equation.3">
              <p:embed/>
            </p:oleObj>
          </a:graphicData>
        </a:graphic>
      </p:graphicFrame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124932" y="3707595"/>
            <a:ext cx="4687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4.320 ≥ 3.841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=0.038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u="sng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отвергнута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4"/>
          <p:cNvSpPr txBox="1">
            <a:spLocks noChangeArrowheads="1"/>
          </p:cNvSpPr>
          <p:nvPr/>
        </p:nvSpPr>
        <p:spPr bwMode="auto">
          <a:xfrm>
            <a:off x="124932" y="1995237"/>
            <a:ext cx="1565275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O – observed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E - expected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32656"/>
            <a:ext cx="684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Критерий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ru-RU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Пирсона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Pearson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Chi-square test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7" name="Picture 2" descr="D:\Nina\statistica\stat 2016\занятие 8\chi squar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049" y="2760810"/>
            <a:ext cx="3758951" cy="2812717"/>
          </a:xfrm>
          <a:prstGeom prst="rect">
            <a:avLst/>
          </a:prstGeom>
          <a:noFill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7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4"/>
          <p:cNvSpPr txBox="1">
            <a:spLocks noChangeArrowheads="1"/>
          </p:cNvSpPr>
          <p:nvPr/>
        </p:nvSpPr>
        <p:spPr bwMode="auto">
          <a:xfrm>
            <a:off x="35496" y="44624"/>
            <a:ext cx="24376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Критерии согласия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476672"/>
            <a:ext cx="7128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Категорий может быть больше 2-х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k≥2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Например, можно открыть пачку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M&amp;M’s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проверить, соответствует ли распределение конфет разного цвета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равномерному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D:\Nina\statistica\stat 2016\занятие 8\280px-Plain-M&amp;Ms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7223"/>
            <a:ext cx="2112393" cy="1598441"/>
          </a:xfrm>
          <a:prstGeom prst="rect">
            <a:avLst/>
          </a:prstGeom>
          <a:noFill/>
        </p:spPr>
      </p:pic>
      <p:pic>
        <p:nvPicPr>
          <p:cNvPr id="5" name="Picture 3" descr="D:\Nina\statistica\stat 2016\занятие 8\mms-charac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306233" cy="164591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221088"/>
          <a:ext cx="856895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коричневые</a:t>
                      </a:r>
                      <a:endParaRPr lang="ru-RU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красные</a:t>
                      </a:r>
                      <a:endParaRPr lang="ru-RU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жёлтые</a:t>
                      </a:r>
                      <a:endParaRPr lang="ru-RU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синие</a:t>
                      </a:r>
                      <a:endParaRPr lang="ru-RU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зелёные</a:t>
                      </a:r>
                      <a:endParaRPr lang="ru-RU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оранжевые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Observed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b="1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Expected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83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614" y="0"/>
            <a:ext cx="9072771" cy="39087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Важные замечания:</a:t>
            </a:r>
          </a:p>
          <a:p>
            <a:pPr eaLnBrk="1" hangingPunct="1"/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всех критериях согласия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гипотеза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 том, что форма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распределений одинакова.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То есть, когда мы ищем подтверждение тому, что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удовлетворяют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некоторому распределению, 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радуемся,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получив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0.05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hangingPunct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Недостаток: когда много категорий, тест не показывает,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/каких из них отличия.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переводить частоты в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проценты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ни в одном из частотных критериев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01319"/>
            <a:ext cx="9040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Наблюдения независимые</a:t>
            </a:r>
          </a:p>
          <a:p>
            <a:pPr marL="457200" indent="-457200">
              <a:buClr>
                <a:srgbClr val="92D050"/>
              </a:buClr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Ограничения на размер выборки: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ожидаемые частоты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должны быть </a:t>
            </a:r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≥5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иначе непредсказуемо растёт ошибка 1-го рода.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частоты малы, для 2-х категорий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рекомендуется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биномиальный тест.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578F-1B4E-4406-AF18-7137E601729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54400" y="4266211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815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4445</Words>
  <Application>Microsoft Office PowerPoint</Application>
  <PresentationFormat>Экран (4:3)</PresentationFormat>
  <Paragraphs>636</Paragraphs>
  <Slides>69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Уравнение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Ninok</cp:lastModifiedBy>
  <cp:revision>139</cp:revision>
  <dcterms:created xsi:type="dcterms:W3CDTF">2020-02-15T13:12:03Z</dcterms:created>
  <dcterms:modified xsi:type="dcterms:W3CDTF">2020-02-19T21:03:11Z</dcterms:modified>
</cp:coreProperties>
</file>